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4700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fld id="{912F52BD-A3E7-434A-8F17-67D5DADFA8A3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E97BC9-8D1F-4188-AACA-3C3F62426610}" type="slidenum">
              <a:rPr lang="en-US" altLang="ru-RU"/>
              <a:pPr/>
              <a:t>1</a:t>
            </a:fld>
            <a:endParaRPr lang="en-US" altLang="ru-RU"/>
          </a:p>
        </p:txBody>
      </p:sp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FontTx/>
              <a:buNone/>
            </a:pPr>
            <a:fld id="{05A34DC0-00AA-4527-819D-15D618156A56}" type="slidenum">
              <a:rPr lang="en-US" altLang="ru-RU" sz="1400">
                <a:latin typeface="Times New Roman" panose="02020603050405020304" pitchFamily="18" charset="0"/>
                <a:cs typeface="DejaVu Sans" charset="0"/>
              </a:rPr>
              <a:pPr algn="r">
                <a:buClrTx/>
                <a:buFontTx/>
                <a:buNone/>
              </a:pPr>
              <a:t>1</a:t>
            </a:fld>
            <a:endParaRPr lang="en-US" altLang="ru-RU" sz="1400"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512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812800"/>
            <a:ext cx="5343525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9370D0-50A0-45D6-AB82-9A1E4CE8151E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buClrTx/>
              <a:buFontTx/>
              <a:buNone/>
            </a:pPr>
            <a:fld id="{B615EBFD-C87B-42EE-8320-02F2A01AEBF2}" type="slidenum">
              <a:rPr lang="en-US" altLang="ru-RU" sz="1400">
                <a:latin typeface="Times New Roman" panose="02020603050405020304" pitchFamily="18" charset="0"/>
                <a:cs typeface="DejaVu Sans" charset="0"/>
              </a:rPr>
              <a:pPr algn="r">
                <a:buClrTx/>
                <a:buFontTx/>
                <a:buNone/>
              </a:pPr>
              <a:t>2</a:t>
            </a:fld>
            <a:endParaRPr lang="en-US" altLang="ru-RU" sz="1400"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614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812800"/>
            <a:ext cx="5343525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43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16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273050"/>
            <a:ext cx="2055812" cy="53054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8213" cy="53054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1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0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0383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397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83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56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83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79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1853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4596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6425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397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Click to edit the outline text format</a:t>
            </a:r>
          </a:p>
          <a:p>
            <a:pPr lvl="1"/>
            <a:r>
              <a:rPr lang="en-GB" altLang="ru-RU" smtClean="0"/>
              <a:t>Second Outline Level</a:t>
            </a:r>
          </a:p>
          <a:p>
            <a:pPr lvl="2"/>
            <a:r>
              <a:rPr lang="en-GB" altLang="ru-RU" smtClean="0"/>
              <a:t>Third Outline Level</a:t>
            </a:r>
          </a:p>
          <a:p>
            <a:pPr lvl="3"/>
            <a:r>
              <a:rPr lang="en-GB" altLang="ru-RU" smtClean="0"/>
              <a:t>Fourth Outline Level</a:t>
            </a:r>
          </a:p>
          <a:p>
            <a:pPr lvl="4"/>
            <a:r>
              <a:rPr lang="en-GB" altLang="ru-RU" smtClean="0"/>
              <a:t>Fifth Outline Level</a:t>
            </a:r>
          </a:p>
          <a:p>
            <a:pPr lvl="4"/>
            <a:r>
              <a:rPr lang="en-GB" altLang="ru-RU" smtClean="0"/>
              <a:t>Sixth Outline Level</a:t>
            </a:r>
          </a:p>
          <a:p>
            <a:pPr lvl="4"/>
            <a:r>
              <a:rPr lang="en-GB" altLang="ru-RU" smtClean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2pPr>
      <a:lvl3pPr marL="1143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3pPr>
      <a:lvl4pPr marL="1600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4pPr>
      <a:lvl5pPr marL="20574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5pPr>
      <a:lvl6pPr marL="25146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6pPr>
      <a:lvl7pPr marL="29718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7pPr>
      <a:lvl8pPr marL="3429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8pPr>
      <a:lvl9pPr marL="3886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613" y="4103688"/>
            <a:ext cx="2481262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307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094032"/>
              </p:ext>
            </p:extLst>
          </p:nvPr>
        </p:nvGraphicFramePr>
        <p:xfrm>
          <a:off x="719311" y="2224452"/>
          <a:ext cx="7424564" cy="1771286"/>
        </p:xfrm>
        <a:graphic>
          <a:graphicData uri="http://schemas.openxmlformats.org/drawingml/2006/table">
            <a:tbl>
              <a:tblPr/>
              <a:tblGrid>
                <a:gridCol w="1294136">
                  <a:extLst>
                    <a:ext uri="{9D8B030D-6E8A-4147-A177-3AD203B41FA5}">
                      <a16:colId xmlns:a16="http://schemas.microsoft.com/office/drawing/2014/main" val="3703523537"/>
                    </a:ext>
                  </a:extLst>
                </a:gridCol>
                <a:gridCol w="1539293">
                  <a:extLst>
                    <a:ext uri="{9D8B030D-6E8A-4147-A177-3AD203B41FA5}">
                      <a16:colId xmlns:a16="http://schemas.microsoft.com/office/drawing/2014/main" val="3913040595"/>
                    </a:ext>
                  </a:extLst>
                </a:gridCol>
                <a:gridCol w="1759192">
                  <a:extLst>
                    <a:ext uri="{9D8B030D-6E8A-4147-A177-3AD203B41FA5}">
                      <a16:colId xmlns:a16="http://schemas.microsoft.com/office/drawing/2014/main" val="2574629779"/>
                    </a:ext>
                  </a:extLst>
                </a:gridCol>
                <a:gridCol w="1346139">
                  <a:extLst>
                    <a:ext uri="{9D8B030D-6E8A-4147-A177-3AD203B41FA5}">
                      <a16:colId xmlns:a16="http://schemas.microsoft.com/office/drawing/2014/main" val="3665363573"/>
                    </a:ext>
                  </a:extLst>
                </a:gridCol>
                <a:gridCol w="1485804">
                  <a:extLst>
                    <a:ext uri="{9D8B030D-6E8A-4147-A177-3AD203B41FA5}">
                      <a16:colId xmlns:a16="http://schemas.microsoft.com/office/drawing/2014/main" val="2065494293"/>
                    </a:ext>
                  </a:extLst>
                </a:gridCol>
              </a:tblGrid>
              <a:tr h="514362"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Particle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Mass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[MeV/c</a:t>
                      </a:r>
                      <a:r>
                        <a:rPr kumimoji="0" lang="en-US" altLang="ru-RU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2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]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Mean path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 сτ</a:t>
                      </a:r>
                      <a:r>
                        <a:rPr kumimoji="0" lang="en-US" alt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[mm]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Decay channel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BR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4697620"/>
                  </a:ext>
                </a:extLst>
              </a:tr>
              <a:tr h="267330"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D</a:t>
                      </a:r>
                      <a:r>
                        <a:rPr kumimoji="0" lang="en-US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+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1869.62±0.20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0.312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π</a:t>
                      </a:r>
                      <a:r>
                        <a:rPr kumimoji="0" lang="en-US" altLang="ru-RU" sz="1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+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 + </a:t>
                      </a:r>
                      <a:r>
                        <a:rPr kumimoji="0" lang="en-US" alt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π</a:t>
                      </a:r>
                      <a:r>
                        <a:rPr kumimoji="0" lang="en-US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+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 + K</a:t>
                      </a:r>
                      <a:r>
                        <a:rPr kumimoji="0" lang="en-US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-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9.1%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431643"/>
                  </a:ext>
                </a:extLst>
              </a:tr>
              <a:tr h="266000"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D</a:t>
                      </a:r>
                      <a:r>
                        <a:rPr kumimoji="0" lang="en-US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0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1864.84±0.17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0.123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π</a:t>
                      </a:r>
                      <a:r>
                        <a:rPr kumimoji="0" lang="en-US" altLang="ru-RU" sz="1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+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 + K</a:t>
                      </a:r>
                      <a:r>
                        <a:rPr kumimoji="0" lang="en-US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-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3.9%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8875076"/>
                  </a:ext>
                </a:extLst>
              </a:tr>
              <a:tr h="321860"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D</a:t>
                      </a:r>
                      <a:r>
                        <a:rPr kumimoji="0" lang="en-US" altLang="ru-RU" sz="1600" b="0" i="0" u="none" strike="noStrike" cap="none" normalizeH="0" baseline="-33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S</a:t>
                      </a:r>
                      <a:r>
                        <a:rPr kumimoji="0" lang="en-US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+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1968.47±0.33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0.150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π</a:t>
                      </a:r>
                      <a:r>
                        <a:rPr kumimoji="0" lang="en-US" altLang="ru-RU" sz="1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+ </a:t>
                      </a:r>
                      <a:r>
                        <a:rPr kumimoji="0" lang="en-US" alt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+ 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Sans CJK SC" charset="0"/>
                        </a:rPr>
                        <a:t>K</a:t>
                      </a:r>
                      <a:r>
                        <a:rPr kumimoji="0" lang="en-US" altLang="ru-RU" sz="1600" b="0" i="0" u="none" strike="noStrike" cap="none" normalizeH="0" baseline="33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Sans CJK SC" charset="0"/>
                        </a:rPr>
                        <a:t>+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Sans CJK SC" charset="0"/>
                        </a:rPr>
                        <a:t> + K</a:t>
                      </a:r>
                      <a:r>
                        <a:rPr kumimoji="0" lang="en-US" altLang="ru-RU" sz="1600" b="0" i="0" u="none" strike="noStrike" cap="none" normalizeH="0" baseline="33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Sans CJK SC" charset="0"/>
                        </a:rPr>
                        <a:t>-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Sans CJK SC" charset="0"/>
                        </a:rPr>
                        <a:t> 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5.2%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497189"/>
                  </a:ext>
                </a:extLst>
              </a:tr>
              <a:tr h="328510"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jaVu Sans" charset="0"/>
                          <a:cs typeface="DejaVu Sans" charset="0"/>
                        </a:rPr>
                        <a:t>Λ</a:t>
                      </a:r>
                      <a:r>
                        <a:rPr kumimoji="0" lang="en-US" altLang="ru-RU" sz="1600" b="0" i="0" u="none" strike="noStrike" cap="none" normalizeH="0" baseline="-33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jaVu Sans" charset="0"/>
                          <a:cs typeface="DejaVu Sans" charset="0"/>
                        </a:rPr>
                        <a:t>C</a:t>
                      </a:r>
                      <a:r>
                        <a:rPr kumimoji="0" lang="en-US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DejaVu Sans" charset="0"/>
                        </a:rPr>
                        <a:t>+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2286.46±0.14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0.060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π</a:t>
                      </a:r>
                      <a:r>
                        <a:rPr kumimoji="0" lang="en-US" altLang="ru-RU" sz="16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+ </a:t>
                      </a:r>
                      <a:r>
                        <a:rPr kumimoji="0" lang="en-US" alt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+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 p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Sans CJK SC" charset="0"/>
                        </a:rPr>
                        <a:t> + K</a:t>
                      </a:r>
                      <a:r>
                        <a:rPr kumimoji="0" lang="en-US" altLang="ru-RU" sz="1600" b="0" i="0" u="none" strike="noStrike" cap="none" normalizeH="0" baseline="33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Noto Sans CJK SC" charset="0"/>
                        </a:rPr>
                        <a:t>-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14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1pPr>
                      <a:lvl2pPr eaLnBrk="0">
                        <a:spcBef>
                          <a:spcPts val="113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2pPr>
                      <a:lvl3pPr eaLnBrk="0">
                        <a:spcBef>
                          <a:spcPts val="8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3pPr>
                      <a:lvl4pPr eaLnBrk="0">
                        <a:spcBef>
                          <a:spcPts val="57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4pPr>
                      <a:lvl5pPr eaLnBrk="0">
                        <a:spcBef>
                          <a:spcPts val="288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</a:tabLst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Noto Sans CJK SC" charset="0"/>
                        </a:rPr>
                        <a:t>5.0%</a:t>
                      </a:r>
                    </a:p>
                  </a:txBody>
                  <a:tcPr marL="68400" marR="684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4099739"/>
                  </a:ext>
                </a:extLst>
              </a:tr>
            </a:tbl>
          </a:graphicData>
        </a:graphic>
      </p:graphicFrame>
      <p:sp>
        <p:nvSpPr>
          <p:cNvPr id="3161" name="Rectangle 89"/>
          <p:cNvSpPr>
            <a:spLocks noChangeArrowheads="1"/>
          </p:cNvSpPr>
          <p:nvPr/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lnSpc>
                <a:spcPct val="100000"/>
              </a:lnSpc>
              <a:buClrTx/>
              <a:buFontTx/>
              <a:buNone/>
            </a:pPr>
            <a:fld id="{7846755C-606D-4B89-B8B0-11D6D4257E26}" type="slidenum">
              <a:rPr lang="en-US" altLang="ru-RU" sz="1400">
                <a:cs typeface="DejaVu Sans" charset="0"/>
              </a:rPr>
              <a:pPr algn="r">
                <a:lnSpc>
                  <a:spcPct val="100000"/>
                </a:lnSpc>
                <a:buClrTx/>
                <a:buFontTx/>
                <a:buNone/>
              </a:pPr>
              <a:t>1</a:t>
            </a:fld>
            <a:endParaRPr lang="en-US" altLang="ru-RU" sz="1400">
              <a:cs typeface="DejaVu Sans" charset="0"/>
            </a:endParaRPr>
          </a:p>
        </p:txBody>
      </p:sp>
      <p:sp>
        <p:nvSpPr>
          <p:cNvPr id="3162" name="Rectangle 90"/>
          <p:cNvSpPr>
            <a:spLocks noChangeArrowheads="1"/>
          </p:cNvSpPr>
          <p:nvPr/>
        </p:nvSpPr>
        <p:spPr bwMode="auto">
          <a:xfrm>
            <a:off x="321" y="689253"/>
            <a:ext cx="9144000" cy="1547812"/>
          </a:xfrm>
          <a:prstGeom prst="rect">
            <a:avLst/>
          </a:prstGeom>
          <a:solidFill>
            <a:schemeClr val="bg1"/>
          </a:solidFill>
          <a:ln w="9360" cap="flat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90000" tIns="45000" rIns="90000" bIns="45000"/>
          <a:lstStyle>
            <a:lvl1pPr marL="2667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just">
              <a:lnSpc>
                <a:spcPct val="100000"/>
              </a:lnSpc>
              <a:buClrTx/>
              <a:buFontTx/>
              <a:buNone/>
            </a:pP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MPD is being constructed to study the properties of extremely dense nuclear matter formed in relativistic nucleus-nucleus collisions at NICA energies. 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yields and spectra of charmed particles 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important observables sensitive to critical phenomena in phase transitions of the QCD-matter. So, 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vertex detector (Inner Tracker IT) 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required for efficient detection of such 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short-lived products 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nuclear interactions. The detector based on 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MAPS (</a:t>
            </a:r>
            <a:r>
              <a:rPr lang="en-US" altLang="ru-RU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Monolitic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Active Pixel Sensors)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technology is under consideration.</a:t>
            </a:r>
          </a:p>
        </p:txBody>
      </p:sp>
      <p:pic>
        <p:nvPicPr>
          <p:cNvPr id="3163" name="Picture 9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4151313"/>
            <a:ext cx="4051300" cy="252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64" name="Rectangle 92"/>
          <p:cNvSpPr>
            <a:spLocks noChangeArrowheads="1"/>
          </p:cNvSpPr>
          <p:nvPr/>
        </p:nvSpPr>
        <p:spPr bwMode="auto">
          <a:xfrm>
            <a:off x="193675" y="4389438"/>
            <a:ext cx="12700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ru-RU">
                <a:cs typeface="DejaVu Sans" charset="0"/>
              </a:rPr>
              <a:t>Beam pipe</a:t>
            </a:r>
          </a:p>
        </p:txBody>
      </p:sp>
      <p:sp>
        <p:nvSpPr>
          <p:cNvPr id="3165" name="Rectangle 93"/>
          <p:cNvSpPr>
            <a:spLocks noChangeArrowheads="1"/>
          </p:cNvSpPr>
          <p:nvPr/>
        </p:nvSpPr>
        <p:spPr bwMode="auto">
          <a:xfrm rot="21480000">
            <a:off x="3932238" y="4232275"/>
            <a:ext cx="17303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ru-RU">
                <a:cs typeface="DejaVu Sans" charset="0"/>
              </a:rPr>
              <a:t>Detector layers</a:t>
            </a:r>
          </a:p>
        </p:txBody>
      </p:sp>
      <p:sp>
        <p:nvSpPr>
          <p:cNvPr id="3166" name="Rectangle 94"/>
          <p:cNvSpPr>
            <a:spLocks noChangeArrowheads="1"/>
          </p:cNvSpPr>
          <p:nvPr/>
        </p:nvSpPr>
        <p:spPr bwMode="auto">
          <a:xfrm>
            <a:off x="7954963" y="4389438"/>
            <a:ext cx="820737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ru-RU">
                <a:cs typeface="DejaVu Sans" charset="0"/>
              </a:rPr>
              <a:t>TPC </a:t>
            </a:r>
          </a:p>
        </p:txBody>
      </p:sp>
      <p:sp>
        <p:nvSpPr>
          <p:cNvPr id="3167" name="Rectangle 95"/>
          <p:cNvSpPr>
            <a:spLocks noChangeArrowheads="1"/>
          </p:cNvSpPr>
          <p:nvPr/>
        </p:nvSpPr>
        <p:spPr bwMode="auto">
          <a:xfrm>
            <a:off x="6675438" y="539432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ru-RU">
                <a:cs typeface="DejaVu Sans" charset="0"/>
              </a:rPr>
              <a:t>IT</a:t>
            </a:r>
          </a:p>
        </p:txBody>
      </p:sp>
      <p:cxnSp>
        <p:nvCxnSpPr>
          <p:cNvPr id="3168" name="AutoShape 96"/>
          <p:cNvCxnSpPr>
            <a:cxnSpLocks noChangeShapeType="1"/>
          </p:cNvCxnSpPr>
          <p:nvPr/>
        </p:nvCxnSpPr>
        <p:spPr bwMode="auto">
          <a:xfrm flipH="1">
            <a:off x="3429000" y="4570413"/>
            <a:ext cx="642938" cy="142875"/>
          </a:xfrm>
          <a:prstGeom prst="straightConnector1">
            <a:avLst/>
          </a:prstGeom>
          <a:noFill/>
          <a:ln w="25560" cap="flat">
            <a:solidFill>
              <a:srgbClr val="000000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69" name="AutoShape 97"/>
          <p:cNvCxnSpPr>
            <a:cxnSpLocks noChangeShapeType="1"/>
          </p:cNvCxnSpPr>
          <p:nvPr/>
        </p:nvCxnSpPr>
        <p:spPr bwMode="auto">
          <a:xfrm flipH="1">
            <a:off x="3357563" y="4643438"/>
            <a:ext cx="928687" cy="501650"/>
          </a:xfrm>
          <a:prstGeom prst="straightConnector1">
            <a:avLst/>
          </a:prstGeom>
          <a:noFill/>
          <a:ln w="25560" cap="flat">
            <a:solidFill>
              <a:srgbClr val="000000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0" name="AutoShape 98"/>
          <p:cNvCxnSpPr>
            <a:cxnSpLocks noChangeShapeType="1"/>
            <a:stCxn id="3164" idx="2"/>
          </p:cNvCxnSpPr>
          <p:nvPr/>
        </p:nvCxnSpPr>
        <p:spPr bwMode="auto">
          <a:xfrm>
            <a:off x="828675" y="4752975"/>
            <a:ext cx="1243013" cy="604838"/>
          </a:xfrm>
          <a:prstGeom prst="straightConnector1">
            <a:avLst/>
          </a:prstGeom>
          <a:noFill/>
          <a:ln w="25560" cap="flat">
            <a:solidFill>
              <a:srgbClr val="000000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8" name="Text Box 4"/>
          <p:cNvSpPr txBox="1">
            <a:spLocks noChangeArrowheads="1"/>
          </p:cNvSpPr>
          <p:nvPr/>
        </p:nvSpPr>
        <p:spPr bwMode="auto">
          <a:xfrm>
            <a:off x="321" y="-8478"/>
            <a:ext cx="9143679" cy="6646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3999" b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Heavy-flavor studies with MPD</a:t>
            </a:r>
            <a:endParaRPr lang="en-US" altLang="ru-RU" sz="3999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642938" y="785813"/>
            <a:ext cx="91424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785813"/>
            <a:ext cx="3179762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82562" y="2797542"/>
            <a:ext cx="8680449" cy="1000125"/>
          </a:xfrm>
          <a:prstGeom prst="rect">
            <a:avLst/>
          </a:prstGeom>
          <a:solidFill>
            <a:schemeClr val="bg1"/>
          </a:solidFill>
          <a:ln w="12600" cap="flat">
            <a:solidFill>
              <a:schemeClr val="bg1"/>
            </a:solidFill>
            <a:round/>
            <a:headEnd/>
            <a:tailEnd/>
          </a:ln>
          <a:effectLst/>
        </p:spPr>
        <p:txBody>
          <a:bodyPr lIns="90000" tIns="45000" rIns="90000" bIns="45000"/>
          <a:lstStyle>
            <a:lvl1pPr marL="215900" indent="-2127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marL="285750" indent="-285750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suppress the large combinatorial background in Au+Au collisions it is necessary to use strong criteria for </a:t>
            </a: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signal selection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Two methods are used for signal selection: </a:t>
            </a:r>
          </a:p>
          <a:p>
            <a:pPr marL="760050" lvl="2">
              <a:lnSpc>
                <a:spcPct val="100000"/>
              </a:lnSpc>
              <a:buFont typeface="Times New Roman" panose="02020603050405020304" pitchFamily="18" charset="0"/>
              <a:buAutoNum type="arabicParenR"/>
            </a:pPr>
            <a:r>
              <a:rPr lang="en-US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of topological cuts (</a:t>
            </a:r>
            <a:r>
              <a:rPr lang="en-US" alt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r>
              <a:rPr lang="en-US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60050" lvl="2">
              <a:lnSpc>
                <a:spcPct val="100000"/>
              </a:lnSpc>
              <a:buFont typeface="Times New Roman" panose="02020603050405020304" pitchFamily="18" charset="0"/>
              <a:buAutoNum type="arabicParenR"/>
            </a:pPr>
            <a:r>
              <a:rPr lang="en-US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of multivariate data analysis (</a:t>
            </a:r>
            <a:r>
              <a:rPr lang="en-US" alt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MVA</a:t>
            </a:r>
            <a:r>
              <a:rPr lang="en-US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3815587"/>
            <a:ext cx="3820297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15587"/>
            <a:ext cx="3820297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71561"/>
            <a:ext cx="3147778" cy="143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78107" y="6012988"/>
            <a:ext cx="8869362" cy="485775"/>
          </a:xfrm>
          <a:prstGeom prst="rect">
            <a:avLst/>
          </a:prstGeom>
          <a:solidFill>
            <a:schemeClr val="bg1"/>
          </a:solidFill>
          <a:ln w="12600" cap="flat">
            <a:noFill/>
            <a:miter lim="800000"/>
            <a:headEnd/>
            <a:tailEnd/>
          </a:ln>
          <a:effectLst/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marL="285750" indent="-285750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Optimized 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cuts </a:t>
            </a: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 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reconstructing  D</a:t>
            </a:r>
            <a:r>
              <a:rPr lang="en-US" altLang="ru-RU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 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</a:t>
            </a:r>
            <a:r>
              <a:rPr lang="en-US" altLang="ru-RU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an efficiency of </a:t>
            </a:r>
            <a:r>
              <a:rPr lang="en-US" alt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0.85%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</a:t>
            </a:r>
            <a:r>
              <a:rPr lang="en-US" alt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321" y="-15806"/>
                <a:ext cx="9143679" cy="52969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  <a:extLst/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ru-RU" sz="3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Open charm reconstruction, Au+Au 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ru-RU" sz="30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altLang="ru-RU" sz="3000" b="1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ru-RU" sz="3000" b="1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𝒔</m:t>
                            </m:r>
                          </m:e>
                          <m:sub>
                            <m:r>
                              <a:rPr lang="en-US" altLang="ru-RU" sz="3000" b="1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𝑵𝑵</m:t>
                            </m:r>
                          </m:sub>
                        </m:sSub>
                      </m:e>
                    </m:rad>
                  </m:oMath>
                </a14:m>
                <a:r>
                  <a:rPr lang="en-US" altLang="ru-RU" sz="3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9 GeV</a:t>
                </a:r>
                <a:endParaRPr lang="en-US" altLang="ru-RU" sz="3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1" y="-15806"/>
                <a:ext cx="9143679" cy="529697"/>
              </a:xfrm>
              <a:prstGeom prst="rect">
                <a:avLst/>
              </a:prstGeom>
              <a:blipFill>
                <a:blip r:embed="rId7"/>
                <a:stretch>
                  <a:fillRect t="-21839" b="-32184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Noto Sans CJK SC"/>
      </a:majorFont>
      <a:minorFont>
        <a:latin typeface="Arial"/>
        <a:ea typeface=""/>
        <a:cs typeface="Noto Sans CJK S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Noto Sans CJK S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Noto Sans CJK SC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34703</TotalTime>
  <Words>228</Words>
  <Application>Microsoft Office PowerPoint</Application>
  <PresentationFormat>Экран (4:3)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Cambria Math</vt:lpstr>
      <vt:lpstr>DejaVu Sans</vt:lpstr>
      <vt:lpstr>Noto Sans CJK SC</vt:lpstr>
      <vt:lpstr>Symbol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STS: models with cables and evaluation of cable influence on reconstruction results</dc:title>
  <dc:creator>Prokofyev Nikita</dc:creator>
  <cp:lastModifiedBy>Riabov Victor</cp:lastModifiedBy>
  <cp:revision>461</cp:revision>
  <cp:lastPrinted>1601-01-01T00:00:00Z</cp:lastPrinted>
  <dcterms:created xsi:type="dcterms:W3CDTF">2011-09-10T09:03:54Z</dcterms:created>
  <dcterms:modified xsi:type="dcterms:W3CDTF">2024-03-07T06:00:23Z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Indiana University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5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21</vt:i4>
  </property>
</Properties>
</file>