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7"/>
  </p:notesMasterIdLst>
  <p:sldIdLst>
    <p:sldId id="271" r:id="rId2"/>
    <p:sldId id="272" r:id="rId3"/>
    <p:sldId id="259" r:id="rId4"/>
    <p:sldId id="264" r:id="rId5"/>
    <p:sldId id="273" r:id="rId6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1pPr>
    <a:lvl2pPr marL="742950" indent="-285750" algn="l" defTabSz="449263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2pPr>
    <a:lvl3pPr marL="1143000" indent="-228600" algn="l" defTabSz="449263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3pPr>
    <a:lvl4pPr marL="1600200" indent="-228600" algn="l" defTabSz="449263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4pPr>
    <a:lvl5pPr marL="2057400" indent="-228600" algn="l" defTabSz="449263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612" userDrawn="1">
          <p15:clr>
            <a:srgbClr val="A4A3A4"/>
          </p15:clr>
        </p15:guide>
        <p15:guide id="2" pos="2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612"/>
        <p:guide pos="261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ru-RU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fld id="{C1A4D545-B6E5-4521-BC84-D45EEBA4250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134161" indent="-386624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716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4338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1508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867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200"/>
              <a:t>V.Kekelidze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134161" indent="-386624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716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4338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1508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867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E5B0F0-23C4-604D-A7C7-F2AF1681860E}" type="datetime1">
              <a:rPr lang="ru-RU" sz="1200"/>
              <a:pPr eaLnBrk="1" hangingPunct="1"/>
              <a:t>07.03.2024</a:t>
            </a:fld>
            <a:endParaRPr lang="ru-RU" sz="1200"/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134161" indent="-386624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716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4338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1508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867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D62808-9F30-1F43-83B9-CF3587B3FD0E}" type="slidenum">
              <a:rPr lang="ru-RU" sz="1200"/>
              <a:pPr eaLnBrk="1" hangingPunct="1"/>
              <a:t>1</a:t>
            </a:fld>
            <a:endParaRPr lang="ru-RU" sz="1200"/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6850"/>
          </a:xfrm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sz="1700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617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134161" indent="-386624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716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4338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1508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867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200"/>
              <a:t>V.Kekelidze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134161" indent="-386624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716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4338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1508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867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E5B0F0-23C4-604D-A7C7-F2AF1681860E}" type="datetime1">
              <a:rPr lang="ru-RU" sz="1200"/>
              <a:pPr eaLnBrk="1" hangingPunct="1"/>
              <a:t>07.03.2024</a:t>
            </a:fld>
            <a:endParaRPr lang="ru-RU" sz="1200"/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134161" indent="-386624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716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4338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1508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867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D62808-9F30-1F43-83B9-CF3587B3FD0E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6850"/>
          </a:xfrm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sz="1700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1073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2401863" indent="-41890783"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5110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02215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53323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04431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300"/>
              <a:t>V.Kekelidze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2401863" indent="-41890783"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5110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02215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53323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04431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E5B0F0-23C4-604D-A7C7-F2AF1681860E}" type="datetime1">
              <a:rPr lang="ru-RU" sz="1300"/>
              <a:pPr eaLnBrk="1" hangingPunct="1"/>
              <a:t>07.03.2024</a:t>
            </a:fld>
            <a:endParaRPr lang="ru-RU" sz="1300"/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2401863" indent="-41890783"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5110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02215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53323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04431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D62808-9F30-1F43-83B9-CF3587B3FD0E}" type="slidenum">
              <a:rPr lang="ru-RU" sz="1300"/>
              <a:pPr eaLnBrk="1" hangingPunct="1"/>
              <a:t>4</a:t>
            </a:fld>
            <a:endParaRPr lang="ru-RU" sz="1300"/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6850"/>
          </a:xfrm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sz="1800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8570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Slide Image Placeholder 1">
            <a:extLst>
              <a:ext uri="{FF2B5EF4-FFF2-40B4-BE49-F238E27FC236}">
                <a16:creationId xmlns:a16="http://schemas.microsoft.com/office/drawing/2014/main" id="{85401842-4F18-28F6-C4AF-802030923A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0338" name="Notes Placeholder 2">
            <a:extLst>
              <a:ext uri="{FF2B5EF4-FFF2-40B4-BE49-F238E27FC236}">
                <a16:creationId xmlns:a16="http://schemas.microsoft.com/office/drawing/2014/main" id="{8D58DB56-4E51-252B-9547-02B4D9AC1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IL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270339" name="Slide Number Placeholder 3">
            <a:extLst>
              <a:ext uri="{FF2B5EF4-FFF2-40B4-BE49-F238E27FC236}">
                <a16:creationId xmlns:a16="http://schemas.microsoft.com/office/drawing/2014/main" id="{B97CEAFB-F08B-2CEC-391A-5DE84C6F4F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6205B21-D65B-3B41-A795-63CD4DC0C68A}" type="slidenum">
              <a:rPr lang="en-US" altLang="en-IL" sz="1200"/>
              <a:pPr eaLnBrk="1" hangingPunct="1"/>
              <a:t>5</a:t>
            </a:fld>
            <a:endParaRPr lang="en-US" altLang="en-IL" sz="1200"/>
          </a:p>
        </p:txBody>
      </p:sp>
    </p:spTree>
    <p:extLst>
      <p:ext uri="{BB962C8B-B14F-4D97-AF65-F5344CB8AC3E}">
        <p14:creationId xmlns:p14="http://schemas.microsoft.com/office/powerpoint/2010/main" val="384483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860E-8A44-460C-ADF9-F09212EF0FD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869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3199-8FB3-4FD6-804C-4F25314D657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248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3EF9-55D9-4120-9E2D-AA41A987EF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719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A1D7-4CAA-4BE0-8888-2BA1BFE055A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365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CD6B-E918-4AE1-A32B-2AC4B571F25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344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41D5-045E-4FD1-9769-BD2BA982448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414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162B-7AED-4C4E-B0E6-CCA13BD9768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633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C60C-078F-48D5-BF90-E0488DB25ED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706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B9CA4-6D19-4854-981E-E5594535F70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839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21D1-47A5-4666-B84E-5038E57CFBB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424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38DE-A48A-41B2-94E0-29CDC045885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794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7F4A1-8C9D-4CF3-972B-0B69DF133E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447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27" y="2060848"/>
            <a:ext cx="1563513" cy="60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42698" y="683432"/>
            <a:ext cx="5105366" cy="102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ru-RU" sz="1600" dirty="0" smtClean="0">
                <a:latin typeface="Times New Roman" panose="02020603050405020304" pitchFamily="18" charset="0"/>
              </a:rPr>
              <a:t>Direct </a:t>
            </a:r>
            <a:r>
              <a:rPr lang="en-US" altLang="ru-RU" sz="1600" dirty="0">
                <a:latin typeface="Times New Roman" panose="02020603050405020304" pitchFamily="18" charset="0"/>
              </a:rPr>
              <a:t>photons are all photons except for those coming from hadron decays:</a:t>
            </a:r>
          </a:p>
          <a:p>
            <a:pPr marL="760025" lvl="2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ru-RU" sz="1600" dirty="0">
                <a:latin typeface="Times New Roman" panose="02020603050405020304" pitchFamily="18" charset="0"/>
              </a:rPr>
              <a:t> </a:t>
            </a:r>
            <a:r>
              <a:rPr lang="en-US" altLang="ru-RU" sz="1400" dirty="0">
                <a:latin typeface="Times New Roman" panose="02020603050405020304" pitchFamily="18" charset="0"/>
              </a:rPr>
              <a:t>produced during all stages of the collision</a:t>
            </a:r>
          </a:p>
          <a:p>
            <a:pPr marL="760025" lvl="2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ru-RU" sz="1400" dirty="0">
                <a:latin typeface="Times New Roman" panose="02020603050405020304" pitchFamily="18" charset="0"/>
              </a:rPr>
              <a:t> QGP is transparent for photons </a:t>
            </a:r>
            <a:r>
              <a:rPr lang="en-US" altLang="ru-RU" sz="1400" dirty="0">
                <a:latin typeface="Times New Roman" panose="02020603050405020304" pitchFamily="18" charset="0"/>
                <a:sym typeface="Symbol" panose="05050102010706020507" pitchFamily="18" charset="2"/>
              </a:rPr>
              <a:t> penetrating probe</a:t>
            </a: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979842"/>
            <a:ext cx="3734451" cy="153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6906" y="1799124"/>
            <a:ext cx="5154969" cy="894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Low-E photons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effective temperature of the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system: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285730" indent="-285730">
              <a:spcBef>
                <a:spcPts val="900"/>
              </a:spcBef>
              <a:buFont typeface="Wingdings" panose="05000000000000000000" pitchFamily="2" charset="2"/>
              <a:buChar char="v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" y="-10184"/>
            <a:ext cx="9143680" cy="6074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599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Direct photons and system temperature</a:t>
            </a:r>
            <a:endParaRPr lang="ru-RU" sz="359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F5ED-7DA9-45DB-9F76-BD4CE138C7B3}" type="slidenum">
              <a:rPr lang="en-US" altLang="ru-RU" smtClean="0"/>
              <a:pPr/>
              <a:t>1</a:t>
            </a:fld>
            <a:endParaRPr lang="en-US" alt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8994" y="3212986"/>
            <a:ext cx="2332312" cy="2693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565" y="3033640"/>
            <a:ext cx="1859782" cy="15498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6051" y="3212986"/>
            <a:ext cx="2328747" cy="269302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4043608" y="5949192"/>
            <a:ext cx="4622412" cy="53155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1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eff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~ 240 MeV at RHIC;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1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eff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~ 300 MeV at the LHC</a:t>
            </a:r>
          </a:p>
          <a:p>
            <a:pPr algn="ctr">
              <a:spcBef>
                <a:spcPts val="300"/>
              </a:spcBef>
            </a:pP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1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eff</a:t>
            </a:r>
            <a:r>
              <a:rPr 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&gt;&gt;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~ 150 MeV predicted by LQCD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-19345" y="2691297"/>
            <a:ext cx="8983833" cy="66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Relativistic A+A collisions  the highest temperature created in laboratory ~ 10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 </a:t>
            </a:r>
          </a:p>
          <a:p>
            <a:pPr marL="285730" indent="-285730">
              <a:spcBef>
                <a:spcPts val="900"/>
              </a:spcBef>
              <a:buFont typeface="Wingdings" panose="05000000000000000000" pitchFamily="2" charset="2"/>
              <a:buChar char="v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id="{69EEBD22-36CB-1BA9-32AC-6CCB618D2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70" y="4944409"/>
            <a:ext cx="1898726" cy="135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24544" y="627516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 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medium of ~ 200 MeV 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is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ru-RU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100 </a:t>
            </a:r>
            <a:r>
              <a:rPr lang="en-US" altLang="ru-RU" sz="1400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000 times hotter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!!!</a:t>
            </a:r>
            <a:endParaRPr lang="en-US" altLang="ru-RU" sz="1400" dirty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-252536" y="456001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Temperature at the center of the Sun ~ 15 000 000 </a:t>
            </a:r>
            <a:r>
              <a:rPr lang="en-US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9859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" y="5095"/>
            <a:ext cx="9144000" cy="5789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3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" y="5095"/>
            <a:ext cx="9144000" cy="5789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3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" y="5095"/>
            <a:ext cx="9144000" cy="5789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3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" y="5095"/>
            <a:ext cx="9144000" cy="5789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3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" y="5095"/>
            <a:ext cx="9144000" cy="5789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3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" y="5095"/>
            <a:ext cx="9144000" cy="5789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3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" y="5095"/>
            <a:ext cx="9144000" cy="5789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3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" y="5095"/>
            <a:ext cx="9144000" cy="5789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3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" y="-71281"/>
            <a:ext cx="9144000" cy="66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001" b="1" dirty="0">
                <a:latin typeface="Times New Roman" panose="02020603050405020304" pitchFamily="18" charset="0"/>
                <a:sym typeface="Symbol" panose="05050102010706020507" pitchFamily="18" charset="2"/>
              </a:rPr>
              <a:t>Embedded simulation for </a:t>
            </a:r>
            <a:endParaRPr lang="en-US" altLang="ru-RU" sz="4001" b="1" dirty="0">
              <a:latin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" y="-27384"/>
            <a:ext cx="9144000" cy="6075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Predictions for NICA energies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013" y="638876"/>
            <a:ext cx="9030488" cy="1085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65" indent="-28576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measurements in A+A collisions are available from the LHC (2.76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RHIC (62-200 GeV) and WA98 (17.2 GeV)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65" indent="-28576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measurements at NICA energies (direct photon yields and flow vs.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centrality)</a:t>
            </a:r>
          </a:p>
          <a:p>
            <a:pPr marL="285765" indent="-285765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931" y="2347659"/>
            <a:ext cx="2127798" cy="1680348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272335" y="2404510"/>
            <a:ext cx="4752529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65" indent="-285765">
              <a:buFont typeface="Courier New" panose="02070309020205020404" pitchFamily="49" charset="0"/>
              <a:buChar char="o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UrQMD v3.4 with hybrid model (3+1D hydro, bag model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hadronic rescattering and resonances within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UrQMD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65" indent="-285765">
              <a:buFont typeface="Courier New" panose="02070309020205020404" pitchFamily="49" charset="0"/>
              <a:buChar char="o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cell have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μbi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89" lvl="1" indent="-285765">
              <a:buFontTx/>
              <a:buChar char="-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is high – QGP phase (Peter Arnold, Guy D. Moore, Laurence G.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Yaffe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JHEP 0112:009 2001)</a:t>
            </a:r>
          </a:p>
          <a:p>
            <a:pPr marL="742989" lvl="1" indent="-285765">
              <a:buFontTx/>
              <a:buChar char="-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is low – HG phase (</a:t>
            </a:r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Simon Turbide, Ralf Rapp, Charles Gale, Phys.Rev.C69:014903,2004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89" lvl="1" indent="-285765">
              <a:buFontTx/>
              <a:buChar char="-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is intermediate – mixed phase</a:t>
            </a:r>
          </a:p>
          <a:p>
            <a:pPr marL="285765" indent="-285765">
              <a:buFont typeface="Courier New" panose="02070309020205020404" pitchFamily="49" charset="0"/>
              <a:buChar char="o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over all cells and all time steps</a:t>
            </a:r>
          </a:p>
          <a:p>
            <a:pPr marL="285765" indent="-285765">
              <a:buFont typeface="Courier New" panose="02070309020205020404" pitchFamily="49" charset="0"/>
              <a:buChar char="o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 reproduce hydro calculations for the SPS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40588" y="1492579"/>
            <a:ext cx="4968551" cy="32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 of the direct photon yields @NICA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H="1">
            <a:off x="3552538" y="1976331"/>
            <a:ext cx="659422" cy="3558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4685641" y="1976331"/>
            <a:ext cx="678447" cy="2809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 rot="19921710">
            <a:off x="3317989" y="1788447"/>
            <a:ext cx="798617" cy="378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</a:t>
            </a:r>
            <a:endParaRPr lang="ru-RU" sz="1000" dirty="0"/>
          </a:p>
        </p:txBody>
      </p:sp>
      <p:sp>
        <p:nvSpPr>
          <p:cNvPr id="50" name="Прямоугольник 49"/>
          <p:cNvSpPr/>
          <p:nvPr/>
        </p:nvSpPr>
        <p:spPr>
          <a:xfrm rot="1377209">
            <a:off x="4826141" y="1782226"/>
            <a:ext cx="670375" cy="378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empirical</a:t>
            </a:r>
            <a:b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scaling</a:t>
            </a:r>
            <a:endParaRPr lang="ru-RU" sz="1000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463179"/>
            <a:ext cx="2099488" cy="1580461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991191" y="4328304"/>
            <a:ext cx="2572697" cy="1620976"/>
            <a:chOff x="640417" y="4354171"/>
            <a:chExt cx="3182646" cy="2102524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84"/>
            <a:stretch/>
          </p:blipFill>
          <p:spPr>
            <a:xfrm>
              <a:off x="640417" y="4354171"/>
              <a:ext cx="3182646" cy="2102524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1283143" y="4497957"/>
              <a:ext cx="2376263" cy="281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AuAu@11, 0 &lt; b &lt; 4.5 </a:t>
              </a:r>
              <a:r>
                <a:rPr lang="en-US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fm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21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72501" y="5806973"/>
              <a:ext cx="2497355" cy="305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prompt </a:t>
              </a:r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photons are not included</a:t>
              </a:r>
              <a:endPara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77" y="4656076"/>
            <a:ext cx="1691102" cy="40300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77" y="5253410"/>
            <a:ext cx="1738160" cy="389911"/>
          </a:xfrm>
          <a:prstGeom prst="rect">
            <a:avLst/>
          </a:prstGeom>
        </p:spPr>
      </p:pic>
      <p:cxnSp>
        <p:nvCxnSpPr>
          <p:cNvPr id="58" name="Прямая со стрелкой 57"/>
          <p:cNvCxnSpPr/>
          <p:nvPr/>
        </p:nvCxnSpPr>
        <p:spPr>
          <a:xfrm flipH="1">
            <a:off x="2198402" y="4028838"/>
            <a:ext cx="2963" cy="2642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6876257" y="4100846"/>
            <a:ext cx="2963" cy="2642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13373" y="6186707"/>
            <a:ext cx="8972710" cy="32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65" indent="-28576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Non-zero direct photon yields are predicted, 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 ~ 1.05 – 1.15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n-US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xperimentally reachable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by MPD!!!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2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9456" y="619444"/>
            <a:ext cx="8640960" cy="264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Wide variety of neutral mesons: </a:t>
            </a:r>
            <a:endParaRPr lang="en-US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altLang="ru-RU" sz="1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(</a:t>
            </a:r>
            <a:r>
              <a:rPr lang="en-US" alt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)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 (  ,   </a:t>
            </a:r>
            <a:r>
              <a:rPr lang="en-US" alt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</a:t>
            </a:r>
            <a:r>
              <a:rPr lang="en-US" alt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)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(K</a:t>
            </a:r>
            <a:r>
              <a:rPr lang="en-US" alt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</a:t>
            </a:r>
            <a:r>
              <a:rPr lang="en-US" alt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 (  </a:t>
            </a:r>
            <a:r>
              <a:rPr lang="en-US" alt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,   </a:t>
            </a:r>
            <a:r>
              <a:rPr lang="en-US" alt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</a:t>
            </a:r>
            <a:r>
              <a:rPr lang="en-US" alt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)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’ (’   </a:t>
            </a:r>
            <a:r>
              <a:rPr lang="en-US" alt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altLang="ru-RU" sz="2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Neutral mesons are of great interest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  <a:p>
            <a:pPr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ru-RU" sz="1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complementary measurements to identified charged hadrons with different systematics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collective flow, parton recombination and energy loss, strangeness production etc. probed with particles of different masses, quark contents/counts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dominant background for other observables such as direct photons,  </a:t>
            </a:r>
            <a:r>
              <a:rPr lang="en-US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ru-RU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HF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di-electrons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0"/>
            <a:ext cx="9144000" cy="6075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Neutral mesons in heavy-ion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collisions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688" y="3323186"/>
            <a:ext cx="9019808" cy="32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Neutral mesons are measurable with photon reconstruction in ECAL and photon conversion (</a:t>
            </a:r>
            <a:r>
              <a:rPr lang="el-GR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 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ru-RU" sz="1600" baseline="30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r="47693"/>
          <a:stretch/>
        </p:blipFill>
        <p:spPr>
          <a:xfrm>
            <a:off x="5796136" y="4558323"/>
            <a:ext cx="2529520" cy="17355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158" y="4486557"/>
            <a:ext cx="2504895" cy="18000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92263" y="4486557"/>
            <a:ext cx="2504895" cy="1800000"/>
            <a:chOff x="192263" y="4001076"/>
            <a:chExt cx="2504895" cy="18000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63" y="4001076"/>
              <a:ext cx="2504895" cy="1800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82527" y="5125229"/>
              <a:ext cx="1972018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Foreground</a:t>
              </a:r>
            </a:p>
            <a:p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Mixed event background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32083" y="4145963"/>
                <a:ext cx="2844924" cy="382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Au-Au,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1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 GeV, 10M URQMD events</a:t>
                </a:r>
              </a:p>
              <a:p>
                <a:r>
                  <a: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Centrality: 0-100%, 0.3 &lt; </a:t>
                </a:r>
                <a:r>
                  <a:rPr lang="en-US" sz="1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0.6 GeV/c, |y| &lt; 1</a:t>
                </a:r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083" y="4145963"/>
                <a:ext cx="2844924" cy="382349"/>
              </a:xfrm>
              <a:prstGeom prst="rect">
                <a:avLst/>
              </a:prstGeom>
              <a:blipFill>
                <a:blip r:embed="rId5"/>
                <a:stretch>
                  <a:fillRect t="-1587" b="-79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979712" y="3789040"/>
            <a:ext cx="752129" cy="321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ECAL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00192" y="3789040"/>
            <a:ext cx="1810111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Photon conversion</a:t>
            </a:r>
          </a:p>
          <a:p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74737" y="4149747"/>
            <a:ext cx="1997663" cy="378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altLang="ru-RU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() </a:t>
            </a:r>
            <a:r>
              <a:rPr lang="el-GR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lang="el-GR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 </a:t>
            </a:r>
            <a:r>
              <a:rPr lang="en-US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ru-RU" sz="10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alt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ru-RU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+ </a:t>
            </a:r>
            <a:r>
              <a:rPr lang="el-GR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lang="el-GR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 </a:t>
            </a:r>
            <a:r>
              <a:rPr lang="en-US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ru-RU" sz="10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alt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ru-RU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No background subtraction needed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6434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" y="5095"/>
            <a:ext cx="9144000" cy="5789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3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" y="-71281"/>
            <a:ext cx="9144000" cy="60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ru-RU" sz="3600" b="1" dirty="0">
                <a:latin typeface="Times New Roman" panose="02020603050405020304" pitchFamily="18" charset="0"/>
              </a:rPr>
              <a:t>Photon energy resolution</a:t>
            </a:r>
            <a:endParaRPr lang="en-US" altLang="ru-RU" sz="3600" b="1" baseline="-25000" dirty="0">
              <a:latin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" y="5095"/>
            <a:ext cx="9144000" cy="5789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3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" y="17710"/>
            <a:ext cx="9144000" cy="6075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Dielectron continuum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and LVMs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194" y="639066"/>
            <a:ext cx="9091614" cy="1900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65" indent="-28576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QCD matter produced in A-A interactions is transparent for leptons, once produced they leave the interaction region largely unaffected</a:t>
            </a:r>
          </a:p>
          <a:p>
            <a:pPr marL="285765" indent="-28576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Dielectron continuum at low and intermediate mass/p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carries a wealth of information about reaction dynamics and medium properties:</a:t>
            </a:r>
          </a:p>
          <a:p>
            <a:pPr marL="285765" indent="-285765">
              <a:buFont typeface="Arial" panose="020B0604020202020204" pitchFamily="34" charset="0"/>
              <a:buChar char="•"/>
            </a:pPr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89" lvl="1" indent="-285765"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(Lorentz-invariant): not sensitive to collective expansion</a:t>
            </a:r>
          </a:p>
          <a:p>
            <a:pPr marL="742989" lvl="1" indent="-285765"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Low-mass part sensitive to late (hadronic) stage, intermediate mass — to hot stage</a:t>
            </a:r>
          </a:p>
          <a:p>
            <a:pPr marL="742989" lvl="1" indent="-285765"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ρ-meson peak: modification of ρ-meson properties in hot matter (chiral phase transition)</a:t>
            </a:r>
          </a:p>
          <a:p>
            <a:pPr marL="742989" lvl="1" indent="-285765"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charm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production and correlations etc.</a:t>
            </a:r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66164" y="6524626"/>
            <a:ext cx="442912" cy="207963"/>
          </a:xfrm>
        </p:spPr>
        <p:txBody>
          <a:bodyPr/>
          <a:lstStyle/>
          <a:p>
            <a:fld id="{EF2F6BB4-A388-40A4-9CF7-C06E907D720F}" type="slidenum">
              <a:rPr lang="ru-RU" smtClean="0"/>
              <a:t>4</a:t>
            </a:fld>
            <a:endParaRPr lang="ru-RU" dirty="0"/>
          </a:p>
        </p:txBody>
      </p:sp>
      <p:pic>
        <p:nvPicPr>
          <p:cNvPr id="16" name="Content Placeholder 2" descr="schematic-dilepton-no-labels.gif">
            <a:extLst>
              <a:ext uri="{FF2B5EF4-FFF2-40B4-BE49-F238E27FC236}">
                <a16:creationId xmlns:a16="http://schemas.microsoft.com/office/drawing/2014/main" id="{1D4643D3-3E0C-B1BB-793D-9D0FD9997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4" r="-581"/>
          <a:stretch>
            <a:fillRect/>
          </a:stretch>
        </p:blipFill>
        <p:spPr>
          <a:xfrm>
            <a:off x="572201" y="2963530"/>
            <a:ext cx="3861854" cy="3498322"/>
          </a:xfrm>
          <a:prstGeom prst="rect">
            <a:avLst/>
          </a:prstGeom>
        </p:spPr>
      </p:pic>
      <p:sp>
        <p:nvSpPr>
          <p:cNvPr id="20" name="TextBox 8">
            <a:extLst>
              <a:ext uri="{FF2B5EF4-FFF2-40B4-BE49-F238E27FC236}">
                <a16:creationId xmlns:a16="http://schemas.microsoft.com/office/drawing/2014/main" id="{94D6A410-7C24-20C6-B45D-BF806FE81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5517232"/>
            <a:ext cx="51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IL" sz="1400" dirty="0">
                <a:solidFill>
                  <a:srgbClr val="00004D"/>
                </a:solidFill>
              </a:rPr>
              <a:t>Low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3755610C-BAF7-1753-3F5A-B37F43960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087" y="5517231"/>
            <a:ext cx="1182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IL" sz="1400" dirty="0">
                <a:solidFill>
                  <a:srgbClr val="00004D"/>
                </a:solidFill>
              </a:rPr>
              <a:t>Intermediate</a:t>
            </a: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87DC3CB6-699F-C9FF-9A80-E8CD5C324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081" y="5494476"/>
            <a:ext cx="554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IL" sz="1400" dirty="0">
                <a:solidFill>
                  <a:srgbClr val="00004D"/>
                </a:solidFill>
              </a:rPr>
              <a:t>High</a:t>
            </a: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477F6599-CC8E-89E6-35D2-BD694D4B0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267" y="6217576"/>
            <a:ext cx="13477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IL" sz="1600">
                <a:cs typeface="Arial" panose="020B0604020202020204" pitchFamily="34" charset="0"/>
              </a:rPr>
              <a:t>m</a:t>
            </a:r>
            <a:r>
              <a:rPr lang="en-US" altLang="en-IL" sz="1600" baseline="-25000">
                <a:cs typeface="Arial" panose="020B0604020202020204" pitchFamily="34" charset="0"/>
              </a:rPr>
              <a:t>ee</a:t>
            </a:r>
            <a:r>
              <a:rPr lang="en-US" altLang="en-IL" sz="1600">
                <a:cs typeface="Arial" panose="020B0604020202020204" pitchFamily="34" charset="0"/>
              </a:rPr>
              <a:t> (GeV/c</a:t>
            </a:r>
            <a:r>
              <a:rPr lang="en-US" altLang="en-IL" sz="1600" baseline="30000">
                <a:cs typeface="Arial" panose="020B0604020202020204" pitchFamily="34" charset="0"/>
              </a:rPr>
              <a:t>2</a:t>
            </a:r>
            <a:r>
              <a:rPr lang="en-US" altLang="en-IL" sz="1600">
                <a:cs typeface="Arial" panose="020B0604020202020204" pitchFamily="34" charset="0"/>
              </a:rPr>
              <a:t>)</a:t>
            </a:r>
          </a:p>
        </p:txBody>
      </p:sp>
      <p:sp>
        <p:nvSpPr>
          <p:cNvPr id="26" name="AutoShape 17">
            <a:extLst>
              <a:ext uri="{FF2B5EF4-FFF2-40B4-BE49-F238E27FC236}">
                <a16:creationId xmlns:a16="http://schemas.microsoft.com/office/drawing/2014/main" id="{7FA8B3D1-DA7B-49A5-18F0-92D03B1E0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374" y="2630021"/>
            <a:ext cx="2060707" cy="630681"/>
          </a:xfrm>
          <a:prstGeom prst="flowChartAlternateProcess">
            <a:avLst/>
          </a:prstGeom>
          <a:solidFill>
            <a:schemeClr val="accent1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>
            <a:lvl1pPr indent="-1031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0" eaLnBrk="1" hangingPunct="1"/>
            <a:r>
              <a:rPr lang="en-US" altLang="en-IL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Low-mass region: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IL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IL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In-medium modification of LVM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IL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 thermal radiation</a:t>
            </a:r>
          </a:p>
        </p:txBody>
      </p:sp>
      <p:sp>
        <p:nvSpPr>
          <p:cNvPr id="27" name="AutoShape 17">
            <a:extLst>
              <a:ext uri="{FF2B5EF4-FFF2-40B4-BE49-F238E27FC236}">
                <a16:creationId xmlns:a16="http://schemas.microsoft.com/office/drawing/2014/main" id="{D7A65F6F-44A6-0B26-4CE0-D6E99EEE4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4970" y="3506410"/>
            <a:ext cx="2022475" cy="583201"/>
          </a:xfrm>
          <a:prstGeom prst="flowChartAlternateProcess">
            <a:avLst/>
          </a:prstGeom>
          <a:solidFill>
            <a:schemeClr val="accent1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>
            <a:lvl1pPr indent="-1031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0" eaLnBrk="1" hangingPunct="1"/>
            <a:r>
              <a:rPr lang="en-US" altLang="en-IL" sz="1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mass region: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IL" sz="1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Charm in-medium modification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IL" sz="1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QGP thermal radiation</a:t>
            </a:r>
          </a:p>
        </p:txBody>
      </p:sp>
      <p:sp>
        <p:nvSpPr>
          <p:cNvPr id="28" name="AutoShape 17">
            <a:extLst>
              <a:ext uri="{FF2B5EF4-FFF2-40B4-BE49-F238E27FC236}">
                <a16:creationId xmlns:a16="http://schemas.microsoft.com/office/drawing/2014/main" id="{7D627E03-FFA1-2060-2133-FEB02CE48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7" y="4248028"/>
            <a:ext cx="1088968" cy="304800"/>
          </a:xfrm>
          <a:prstGeom prst="flowChartAlternateProcess">
            <a:avLst/>
          </a:prstGeom>
          <a:solidFill>
            <a:schemeClr val="accent1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>
            <a:lvl1pPr indent="-1031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IL" sz="1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 suppression</a:t>
            </a:r>
          </a:p>
        </p:txBody>
      </p:sp>
      <p:cxnSp>
        <p:nvCxnSpPr>
          <p:cNvPr id="29" name="Straight Connector 22">
            <a:extLst>
              <a:ext uri="{FF2B5EF4-FFF2-40B4-BE49-F238E27FC236}">
                <a16:creationId xmlns:a16="http://schemas.microsoft.com/office/drawing/2014/main" id="{228F26ED-FA6E-BE5A-046E-2D3764C9D7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6000" y="4365104"/>
            <a:ext cx="904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494" y="3627228"/>
            <a:ext cx="2880433" cy="219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5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EB11E84-EED1-C682-B420-B17BE111276A}"/>
              </a:ext>
            </a:extLst>
          </p:cNvPr>
          <p:cNvSpPr txBox="1"/>
          <p:nvPr/>
        </p:nvSpPr>
        <p:spPr>
          <a:xfrm>
            <a:off x="3129974" y="3775200"/>
            <a:ext cx="5760640" cy="1666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LMR: </a:t>
            </a:r>
            <a:endParaRPr lang="en-US" sz="1400" dirty="0" smtClean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2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clear </a:t>
            </a:r>
            <a:r>
              <a:rPr lang="en-US" sz="12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enhancement </a:t>
            </a:r>
            <a:r>
              <a:rPr lang="en-US" sz="1200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wrt</a:t>
            </a:r>
            <a:r>
              <a:rPr lang="en-US" sz="12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to </a:t>
            </a:r>
            <a:r>
              <a:rPr lang="en-US" sz="12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hadronic cocktail of known sources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2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small </a:t>
            </a:r>
            <a:r>
              <a:rPr lang="en-US" sz="12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centrality </a:t>
            </a:r>
            <a:r>
              <a:rPr lang="en-US" sz="12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dependence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altLang="en-IL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observed </a:t>
            </a:r>
            <a:r>
              <a:rPr lang="en-US" altLang="en-IL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at all energies </a:t>
            </a:r>
            <a:r>
              <a:rPr lang="en-US" sz="12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down to 19.6 </a:t>
            </a:r>
            <a:r>
              <a:rPr lang="en-US" sz="12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GeV</a:t>
            </a:r>
          </a:p>
          <a:p>
            <a:pPr>
              <a:defRPr/>
            </a:pPr>
            <a:endParaRPr lang="en-US" sz="1400" dirty="0" smtClean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IMR</a:t>
            </a:r>
            <a:r>
              <a:rPr lang="en-US" sz="14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: </a:t>
            </a:r>
            <a:endParaRPr lang="en-US" sz="1400" dirty="0" smtClean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2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no </a:t>
            </a:r>
            <a:r>
              <a:rPr lang="en-US" sz="12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clear picture</a:t>
            </a:r>
          </a:p>
          <a:p>
            <a:pPr>
              <a:defRPr/>
            </a:pPr>
            <a:endParaRPr lang="en-US" sz="16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9" name="Picture 1" descr="stackQM14.jpg">
            <a:extLst>
              <a:ext uri="{FF2B5EF4-FFF2-40B4-BE49-F238E27FC236}">
                <a16:creationId xmlns:a16="http://schemas.microsoft.com/office/drawing/2014/main" id="{D6243CB5-3072-F585-E580-D4D94D28A8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94" y="3356992"/>
            <a:ext cx="2201199" cy="28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" y="5095"/>
            <a:ext cx="9144000" cy="5789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3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" y="-71281"/>
            <a:ext cx="9144000" cy="60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ru-RU" sz="3600" b="1" dirty="0">
                <a:latin typeface="Times New Roman" panose="02020603050405020304" pitchFamily="18" charset="0"/>
              </a:rPr>
              <a:t>Photon energy resolution</a:t>
            </a:r>
            <a:endParaRPr lang="en-US" altLang="ru-RU" sz="3600" b="1" baseline="-25000" dirty="0">
              <a:latin typeface="Times New Roman" panose="02020603050405020304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" y="5095"/>
            <a:ext cx="9144000" cy="5789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3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" y="17710"/>
            <a:ext cx="9144000" cy="6075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Available measurements and expectations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8898" y="3035686"/>
            <a:ext cx="9091614" cy="32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65" indent="-28576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energy scan program by STAR at RHIC (</a:t>
            </a:r>
            <a:r>
              <a:rPr lang="en-US" altLang="en-I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PRL 113, 22301 (2014); PRC 92, 24912 (2015)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id="{D9944F24-5B4E-F4C9-453A-6D76FF6689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/>
          <a:stretch/>
        </p:blipFill>
        <p:spPr bwMode="auto">
          <a:xfrm>
            <a:off x="5497738" y="1258133"/>
            <a:ext cx="2412566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5D561342-84C5-C8C2-F6DB-065CE68053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r="1210"/>
          <a:stretch/>
        </p:blipFill>
        <p:spPr bwMode="auto">
          <a:xfrm>
            <a:off x="741143" y="1240948"/>
            <a:ext cx="231770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4B1F1F2-1252-5FDE-38C0-0B850B8FAFC0}"/>
              </a:ext>
            </a:extLst>
          </p:cNvPr>
          <p:cNvSpPr txBox="1"/>
          <p:nvPr/>
        </p:nvSpPr>
        <p:spPr>
          <a:xfrm>
            <a:off x="179512" y="982794"/>
            <a:ext cx="4320480" cy="264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>
              <a:buFont typeface="Wingdings" panose="05000000000000000000" pitchFamily="2" charset="2"/>
              <a:buChar char="ü"/>
            </a:pPr>
            <a:r>
              <a:rPr lang="en-US" altLang="en-US" sz="12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Integrated 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yield in the LMR </a:t>
            </a:r>
            <a:r>
              <a:rPr lang="en-US" altLang="en-US" sz="12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12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fireball </a:t>
            </a:r>
            <a:r>
              <a:rPr lang="en-US" altLang="en-US" sz="12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lifetime</a:t>
            </a:r>
            <a:endParaRPr lang="en-US" altLang="en-US" sz="12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386" y="675217"/>
            <a:ext cx="9091614" cy="32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65" lvl="0" indent="-28576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Expectations (</a:t>
            </a:r>
            <a:r>
              <a:rPr lang="en-US" altLang="en-US" sz="16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PLB </a:t>
            </a:r>
            <a:r>
              <a:rPr lang="en-US" altLang="en-US" sz="1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753, 586 (2016</a:t>
            </a:r>
            <a:r>
              <a:rPr lang="en-US" altLang="en-US" sz="16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))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980728"/>
            <a:ext cx="50249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171450" defTabSz="91440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Inverse slope of the mass spectrum in the IMR </a:t>
            </a:r>
            <a:r>
              <a:rPr lang="en-US" altLang="en-US" sz="12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12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measurement </a:t>
            </a:r>
            <a:r>
              <a:rPr lang="en-US" altLang="en-US" sz="12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of  T</a:t>
            </a:r>
            <a:endParaRPr lang="en-US" altLang="en-US" sz="12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88898" y="6276046"/>
                <a:ext cx="9091614" cy="327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65" indent="-285765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MPD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extensive program of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dielectron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measurements in the NICA energy range,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4-11 GeV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8" y="6276046"/>
                <a:ext cx="9091614" cy="327269"/>
              </a:xfrm>
              <a:prstGeom prst="rect">
                <a:avLst/>
              </a:prstGeom>
              <a:blipFill>
                <a:blip r:embed="rId6"/>
                <a:stretch>
                  <a:fillRect l="-268" t="-11321" b="-226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8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668</Words>
  <Application>Microsoft Office PowerPoint</Application>
  <PresentationFormat>Экран (4:3)</PresentationFormat>
  <Paragraphs>99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ＭＳ Ｐゴシック</vt:lpstr>
      <vt:lpstr>ＭＳ Ｐゴシック</vt:lpstr>
      <vt:lpstr>Arial</vt:lpstr>
      <vt:lpstr>Calibri</vt:lpstr>
      <vt:lpstr>Calibri Light</vt:lpstr>
      <vt:lpstr>Cambria Math</vt:lpstr>
      <vt:lpstr>Courier New</vt:lpstr>
      <vt:lpstr>DejaVu Sans</vt:lpstr>
      <vt:lpstr>Noto Sans CJK SC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PWG4 physics</dc:title>
  <dc:creator>Riabov Victor</dc:creator>
  <cp:lastModifiedBy>Riabov Victor</cp:lastModifiedBy>
  <cp:revision>21</cp:revision>
  <cp:lastPrinted>1601-01-01T00:00:00Z</cp:lastPrinted>
  <dcterms:created xsi:type="dcterms:W3CDTF">2024-02-28T09:40:06Z</dcterms:created>
  <dcterms:modified xsi:type="dcterms:W3CDTF">2024-03-07T06:00:09Z</dcterms:modified>
</cp:coreProperties>
</file>