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0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en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341"/>
  </p:normalViewPr>
  <p:slideViewPr>
    <p:cSldViewPr snapToGrid="0">
      <p:cViewPr varScale="1">
        <p:scale>
          <a:sx n="115" d="100"/>
          <a:sy n="115" d="100"/>
        </p:scale>
        <p:origin x="149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41059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09370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3105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69062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04588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64798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326556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41836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164183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01499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968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02B0D-71E4-5F4B-946F-B9E97AAFA234}" type="datetimeFigureOut">
              <a:rPr lang="en-RU" smtClean="0"/>
              <a:t>03/07/2024</a:t>
            </a:fld>
            <a:endParaRPr lang="en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36F51-4997-F54E-A5BB-C1A4C3F8FD28}" type="slidenum">
              <a:rPr lang="en-RU" smtClean="0"/>
              <a:t>‹#›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23162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3D33FA-DF8C-EDC1-4D63-FD9577CF4557}"/>
                  </a:ext>
                </a:extLst>
              </p:cNvPr>
              <p:cNvSpPr txBox="1"/>
              <p:nvPr/>
            </p:nvSpPr>
            <p:spPr>
              <a:xfrm>
                <a:off x="136674" y="3872875"/>
                <a:ext cx="5250559" cy="1215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Collective flow</a:t>
                </a:r>
                <a:r>
                  <a:rPr lang="ru-RU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NICA energies</a:t>
                </a:r>
                <a:r>
                  <a:rPr lang="en-GB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sensitive to:</a:t>
                </a:r>
              </a:p>
              <a:p>
                <a:pPr marL="472012" indent="-285750">
                  <a:spcBef>
                    <a:spcPts val="600"/>
                  </a:spcBef>
                  <a:buSzPts val="1400"/>
                  <a:buFont typeface="Wingdings" panose="05000000000000000000" pitchFamily="2" charset="2"/>
                  <a:buChar char="ü"/>
                </a:pPr>
                <a:r>
                  <a:rPr lang="en-GB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ompressibility of the created in the collision matter </a:t>
                </a:r>
                <a:b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𝑒𝑥𝑝</m:t>
                        </m:r>
                      </m:sub>
                    </m:sSub>
                    <m:r>
                      <a:rPr lang="ar-AE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ar-AE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ar-AE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𝑑𝑝</m:t>
                            </m:r>
                          </m:num>
                          <m:den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472012" indent="-285750">
                  <a:buSzPts val="1400"/>
                  <a:buFont typeface="Wingdings" panose="05000000000000000000" pitchFamily="2" charset="2"/>
                  <a:buChar char="ü"/>
                </a:pPr>
                <a:r>
                  <a:rPr lang="en-GB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ime </a:t>
                </a:r>
                <a:r>
                  <a:rPr lang="en-GB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interaction between the </a:t>
                </a: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overlap </a:t>
                </a:r>
                <a:r>
                  <a:rPr lang="en-GB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region and spectators </a:t>
                </a: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GB" sz="1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𝑝𝑎𝑠𝑠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lin"/>
                        <m:ctrlP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 sz="1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sSub>
                          <m:sSubPr>
                            <m:ctrlP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  <m:sSub>
                          <m:sSubPr>
                            <m:ctrlP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ar-AE" sz="12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𝐶𝑀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3D33FA-DF8C-EDC1-4D63-FD9577CF45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74" y="3872875"/>
                <a:ext cx="5250559" cy="1215397"/>
              </a:xfrm>
              <a:prstGeom prst="rect">
                <a:avLst/>
              </a:prstGeom>
              <a:blipFill>
                <a:blip r:embed="rId3"/>
                <a:stretch>
                  <a:fillRect l="-464" t="-1500" b="-31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FF7F47-5883-7B1C-3F46-C32738587BE8}"/>
                  </a:ext>
                </a:extLst>
              </p:cNvPr>
              <p:cNvSpPr txBox="1"/>
              <p:nvPr/>
            </p:nvSpPr>
            <p:spPr>
              <a:xfrm>
                <a:off x="5387233" y="3035253"/>
                <a:ext cx="4035476" cy="2923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6262">
                  <a:buSzPts val="1400"/>
                </a:pPr>
                <a:r>
                  <a:rPr lang="en-US" sz="13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Anisotropic </a:t>
                </a:r>
                <a:r>
                  <a:rPr lang="en-US" sz="13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flow: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1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1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3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  <m:r>
                                      <a:rPr lang="en-US" sz="13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30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Ψ</m:t>
                                        </m:r>
                                      </m:e>
                                      <m:sub>
                                        <m:r>
                                          <a:rPr lang="en-US" sz="13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</m:func>
                      </m:e>
                    </m:d>
                  </m:oMath>
                </a14:m>
                <a:endParaRPr lang="en-RU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3FF7F47-5883-7B1C-3F46-C32738587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233" y="3035253"/>
                <a:ext cx="4035476" cy="292388"/>
              </a:xfrm>
              <a:prstGeom prst="rect">
                <a:avLst/>
              </a:prstGeom>
              <a:blipFill>
                <a:blip r:embed="rId4"/>
                <a:stretch>
                  <a:fillRect t="-2083" b="-1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320" y="-9906"/>
            <a:ext cx="9143680" cy="646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99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Anisotropic flow</a:t>
            </a:r>
            <a:endParaRPr lang="ru-RU" sz="35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6D5D0A-7D4E-B4D5-AD41-EBFA96643B99}"/>
                  </a:ext>
                </a:extLst>
              </p:cNvPr>
              <p:cNvSpPr txBox="1"/>
              <p:nvPr/>
            </p:nvSpPr>
            <p:spPr>
              <a:xfrm>
                <a:off x="4286826" y="1871344"/>
                <a:ext cx="54200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RU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A6D5D0A-7D4E-B4D5-AD41-EBFA96643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826" y="1871344"/>
                <a:ext cx="542008" cy="184666"/>
              </a:xfrm>
              <a:prstGeom prst="rect">
                <a:avLst/>
              </a:prstGeom>
              <a:blipFill>
                <a:blip r:embed="rId5"/>
                <a:stretch>
                  <a:fillRect l="-2247" r="-1124" b="-1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595">
            <a:extLst>
              <a:ext uri="{FF2B5EF4-FFF2-40B4-BE49-F238E27FC236}">
                <a16:creationId xmlns:a16="http://schemas.microsoft.com/office/drawing/2014/main" id="{5199164E-6D31-77DE-EF91-F11268B7C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717" y="1380001"/>
            <a:ext cx="2346079" cy="110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2" name="Object 22">
            <a:extLst>
              <a:ext uri="{FF2B5EF4-FFF2-40B4-BE49-F238E27FC236}">
                <a16:creationId xmlns:a16="http://schemas.microsoft.com/office/drawing/2014/main" id="{9B927793-89BE-9529-3770-80B0A3CBD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7394342"/>
              </p:ext>
            </p:extLst>
          </p:nvPr>
        </p:nvGraphicFramePr>
        <p:xfrm>
          <a:off x="5842717" y="2480231"/>
          <a:ext cx="2510444" cy="50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7" imgW="2159000" imgH="457200" progId="Equation.DSMT4">
                  <p:embed/>
                </p:oleObj>
              </mc:Choice>
              <mc:Fallback>
                <p:oleObj name="Equation" r:id="rId7" imgW="2159000" imgH="457200" progId="Equation.DSMT4">
                  <p:embed/>
                  <p:pic>
                    <p:nvPicPr>
                      <p:cNvPr id="4" name="Object 22">
                        <a:extLst>
                          <a:ext uri="{FF2B5EF4-FFF2-40B4-BE49-F238E27FC236}">
                            <a16:creationId xmlns:a16="http://schemas.microsoft.com/office/drawing/2014/main" id="{9B927793-89BE-9529-3770-80B0A3CBDF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2717" y="2480231"/>
                        <a:ext cx="2510444" cy="50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6">
            <a:extLst>
              <a:ext uri="{FF2B5EF4-FFF2-40B4-BE49-F238E27FC236}">
                <a16:creationId xmlns:a16="http://schemas.microsoft.com/office/drawing/2014/main" id="{87678280-3ADC-459D-8386-BBC03970774F}"/>
              </a:ext>
            </a:extLst>
          </p:cNvPr>
          <p:cNvSpPr/>
          <p:nvPr/>
        </p:nvSpPr>
        <p:spPr>
          <a:xfrm>
            <a:off x="4070442" y="2096353"/>
            <a:ext cx="1005429" cy="280135"/>
          </a:xfrm>
          <a:prstGeom prst="rightArrow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5" name="Picture 43">
            <a:extLst>
              <a:ext uri="{FF2B5EF4-FFF2-40B4-BE49-F238E27FC236}">
                <a16:creationId xmlns:a16="http://schemas.microsoft.com/office/drawing/2014/main" id="{86CAC916-27CB-8661-951E-4AD851AED95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77" y="2895922"/>
            <a:ext cx="1961804" cy="43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0" y="676640"/>
            <a:ext cx="901801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Initial eccentricity and its fluctuations drive momentum anisotropy </a:t>
            </a:r>
            <a:r>
              <a:rPr lang="en-US" altLang="ru-RU" sz="1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16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specific viscous modulation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2776" y="1168979"/>
            <a:ext cx="31261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Spatial anisotropy of the nuclear overlap region</a:t>
            </a:r>
            <a:endParaRPr lang="ru-RU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Прямоугольник 38"/>
              <p:cNvSpPr/>
              <p:nvPr/>
            </p:nvSpPr>
            <p:spPr>
              <a:xfrm>
                <a:off x="4575890" y="1176543"/>
                <a:ext cx="456811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Azimuthal distribution of produced particles </a:t>
                </a:r>
                <a:r>
                  <a:rPr lang="en-US" altLang="ru-RU" sz="1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wrt</a:t>
                </a:r>
                <a:r>
                  <a:rPr lang="en-US" altLang="ru-RU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reaction plane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ru-RU" sz="1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ru-RU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Ψ</m:t>
                        </m:r>
                      </m:e>
                      <m:sub>
                        <m:r>
                          <a:rPr lang="en-US" altLang="ru-RU" sz="1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200" dirty="0" smtClean="0"/>
                  <a:t>)</a:t>
                </a:r>
                <a:endParaRPr lang="ru-RU" sz="1200" dirty="0"/>
              </a:p>
            </p:txBody>
          </p:sp>
        </mc:Choice>
        <mc:Fallback xmlns="">
          <p:sp>
            <p:nvSpPr>
              <p:cNvPr id="39" name="Прямоугольник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890" y="1176543"/>
                <a:ext cx="4568110" cy="276999"/>
              </a:xfrm>
              <a:prstGeom prst="rect">
                <a:avLst/>
              </a:prstGeom>
              <a:blipFill>
                <a:blip r:embed="rId10"/>
                <a:stretch>
                  <a:fillRect l="-134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Группа 7"/>
          <p:cNvGrpSpPr/>
          <p:nvPr/>
        </p:nvGrpSpPr>
        <p:grpSpPr>
          <a:xfrm>
            <a:off x="5617514" y="3515771"/>
            <a:ext cx="2735647" cy="3006920"/>
            <a:chOff x="5744095" y="3568313"/>
            <a:chExt cx="2735647" cy="300692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9E1B8A7-E30E-C176-2D65-F4119506A824}"/>
                </a:ext>
              </a:extLst>
            </p:cNvPr>
            <p:cNvSpPr txBox="1"/>
            <p:nvPr/>
          </p:nvSpPr>
          <p:spPr>
            <a:xfrm>
              <a:off x="6589408" y="3568313"/>
              <a:ext cx="148149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Phys.Lett.B</a:t>
              </a:r>
              <a:r>
                <a: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827 (2022) 137003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44095" y="3783757"/>
              <a:ext cx="2735647" cy="279147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F43D33FA-DF8C-EDC1-4D63-FD9577CF4557}"/>
              </a:ext>
            </a:extLst>
          </p:cNvPr>
          <p:cNvSpPr txBox="1"/>
          <p:nvPr/>
        </p:nvSpPr>
        <p:spPr>
          <a:xfrm>
            <a:off x="136674" y="5227679"/>
            <a:ext cx="52505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Collective flow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NICA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energies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2012" lvl="0" indent="-285750">
              <a:spcBef>
                <a:spcPts val="600"/>
              </a:spcBef>
              <a:buSzPts val="1400"/>
              <a:buFont typeface="Wingdings" panose="05000000000000000000" pitchFamily="2" charset="2"/>
              <a:buChar char="ü"/>
            </a:pPr>
            <a:r>
              <a:rPr lang="en-US" alt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1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ru-RU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1200" baseline="-25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 strong centrality, energy and species dependence</a:t>
            </a:r>
          </a:p>
          <a:p>
            <a:pPr marL="472012" lvl="0" indent="-285750">
              <a:spcBef>
                <a:spcPts val="600"/>
              </a:spcBef>
              <a:buSzPts val="1400"/>
              <a:buFont typeface="Wingdings" panose="05000000000000000000" pitchFamily="2" charset="2"/>
              <a:buChar char="ü"/>
            </a:pP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do not </a:t>
            </a:r>
            <a:r>
              <a:rPr lang="en-US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quite reproduce the measurements</a:t>
            </a:r>
            <a:endParaRPr lang="en-US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638E466C-6368-7ABA-8FE0-98B306ED38CB}"/>
              </a:ext>
            </a:extLst>
          </p:cNvPr>
          <p:cNvGrpSpPr/>
          <p:nvPr/>
        </p:nvGrpSpPr>
        <p:grpSpPr>
          <a:xfrm>
            <a:off x="1147328" y="1500486"/>
            <a:ext cx="1967910" cy="1111048"/>
            <a:chOff x="611560" y="1628800"/>
            <a:chExt cx="4174750" cy="3024532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DCAF48DD-BC74-E5FD-5D7A-AD7947B7E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623" r="46294" b="42105"/>
            <a:stretch/>
          </p:blipFill>
          <p:spPr>
            <a:xfrm>
              <a:off x="611560" y="1628800"/>
              <a:ext cx="4174750" cy="2880678"/>
            </a:xfrm>
            <a:prstGeom prst="rect">
              <a:avLst/>
            </a:prstGeom>
          </p:spPr>
        </p:pic>
        <p:cxnSp>
          <p:nvCxnSpPr>
            <p:cNvPr id="21" name="Straight Arrow Connector 6">
              <a:extLst>
                <a:ext uri="{FF2B5EF4-FFF2-40B4-BE49-F238E27FC236}">
                  <a16:creationId xmlns:a16="http://schemas.microsoft.com/office/drawing/2014/main" id="{66DB269E-7984-E6AB-914F-B93B2889F581}"/>
                </a:ext>
              </a:extLst>
            </p:cNvPr>
            <p:cNvCxnSpPr>
              <a:cxnSpLocks/>
            </p:cNvCxnSpPr>
            <p:nvPr/>
          </p:nvCxnSpPr>
          <p:spPr>
            <a:xfrm>
              <a:off x="1547664" y="4581128"/>
              <a:ext cx="864096" cy="0"/>
            </a:xfrm>
            <a:prstGeom prst="straightConnector1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D981960-4E3A-1B65-4B49-CD05B1E44BA0}"/>
                </a:ext>
              </a:extLst>
            </p:cNvPr>
            <p:cNvSpPr txBox="1"/>
            <p:nvPr/>
          </p:nvSpPr>
          <p:spPr>
            <a:xfrm>
              <a:off x="1823259" y="42840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L" dirty="0">
                  <a:solidFill>
                    <a:srgbClr val="0070C0"/>
                  </a:solidFill>
                </a:rPr>
                <a:t>b</a:t>
              </a:r>
            </a:p>
          </p:txBody>
        </p:sp>
        <p:sp>
          <p:nvSpPr>
            <p:cNvPr id="23" name="Rectangle 9">
              <a:extLst>
                <a:ext uri="{FF2B5EF4-FFF2-40B4-BE49-F238E27FC236}">
                  <a16:creationId xmlns:a16="http://schemas.microsoft.com/office/drawing/2014/main" id="{D59722D3-13D8-7BB1-4F2E-E4F5F8570D33}"/>
                </a:ext>
              </a:extLst>
            </p:cNvPr>
            <p:cNvSpPr/>
            <p:nvPr/>
          </p:nvSpPr>
          <p:spPr>
            <a:xfrm>
              <a:off x="3853050" y="4262730"/>
              <a:ext cx="914400" cy="2564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L"/>
            </a:p>
          </p:txBody>
        </p:sp>
      </p:grpSp>
    </p:spTree>
    <p:extLst>
      <p:ext uri="{BB962C8B-B14F-4D97-AF65-F5344CB8AC3E}">
        <p14:creationId xmlns:p14="http://schemas.microsoft.com/office/powerpoint/2010/main" val="2806404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4AE47D0F-A0EA-70FD-186A-87C3DE1089CA}"/>
              </a:ext>
            </a:extLst>
          </p:cNvPr>
          <p:cNvSpPr txBox="1"/>
          <p:nvPr/>
        </p:nvSpPr>
        <p:spPr>
          <a:xfrm>
            <a:off x="20815" y="692392"/>
            <a:ext cx="592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measurements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extract information about equation of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912712" y="945911"/>
            <a:ext cx="4317831" cy="2190544"/>
            <a:chOff x="3629268" y="2907994"/>
            <a:chExt cx="5230760" cy="2544622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7DE3F00-F601-3D34-DF11-EDA2AA01C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29268" y="3161354"/>
              <a:ext cx="5230760" cy="229126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91918F-82C4-0C94-7964-7F5B460473B8}"/>
                </a:ext>
              </a:extLst>
            </p:cNvPr>
            <p:cNvSpPr txBox="1"/>
            <p:nvPr/>
          </p:nvSpPr>
          <p:spPr>
            <a:xfrm>
              <a:off x="5439197" y="2907994"/>
              <a:ext cx="144943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Science 298 (2002) 1592-1596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56DDAB9-5B06-33BA-D77C-8AF5465F3F09}"/>
                </a:ext>
              </a:extLst>
            </p:cNvPr>
            <p:cNvSpPr txBox="1"/>
            <p:nvPr/>
          </p:nvSpPr>
          <p:spPr>
            <a:xfrm>
              <a:off x="4114801" y="2984939"/>
              <a:ext cx="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endParaRPr lang="en-RU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20" y="-9906"/>
            <a:ext cx="9143680" cy="646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99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Constraining models</a:t>
            </a:r>
            <a:endParaRPr lang="ru-RU" sz="3599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8E19584-7544-FF94-DC43-5E309E872B2B}"/>
                  </a:ext>
                </a:extLst>
              </p:cNvPr>
              <p:cNvSpPr txBox="1"/>
              <p:nvPr/>
            </p:nvSpPr>
            <p:spPr>
              <a:xfrm>
                <a:off x="5203767" y="3782876"/>
                <a:ext cx="3832168" cy="1363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000" lvl="1" indent="-180000" fontAlgn="auto">
                  <a:spcBef>
                    <a:spcPts val="12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ü"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ru-RU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ru-RU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200" spc="-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spc="-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 3-4.5 GeV, </a:t>
                </a:r>
                <a:r>
                  <a:rPr lang="en-US" sz="1200" spc="-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pure hadronic </a:t>
                </a:r>
                <a:r>
                  <a:rPr lang="en-US" sz="1200" spc="-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models  reproduce </a:t>
                </a:r>
                <a:r>
                  <a:rPr lang="en-US" sz="1200" i="1" spc="-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sz="1200" spc="-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200" spc="-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spc="-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(JAM, UrQMD) </a:t>
                </a:r>
                <a:r>
                  <a:rPr lang="en-US" sz="1200" spc="-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</a:t>
                </a:r>
                <a:r>
                  <a:rPr lang="en-US" sz="1200" spc="-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degrees of </a:t>
                </a:r>
                <a:r>
                  <a:rPr lang="en-US" sz="1200" spc="-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freedom </a:t>
                </a:r>
                <a:r>
                  <a:rPr lang="en-US" sz="1200" spc="-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are </a:t>
                </a:r>
                <a:r>
                  <a:rPr lang="en-US" sz="1200" spc="-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the </a:t>
                </a:r>
                <a:r>
                  <a:rPr lang="en-US" sz="1200" spc="-1" dirty="0" smtClean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interacting baryons</a:t>
                </a:r>
              </a:p>
              <a:p>
                <a:pPr marL="180000" lvl="1" indent="-180000" fontAlgn="auto">
                  <a:spcBef>
                    <a:spcPts val="1200"/>
                  </a:spcBef>
                  <a:spcAft>
                    <a:spcPts val="0"/>
                  </a:spcAft>
                  <a:buSzPct val="100000"/>
                  <a:buFont typeface="Wingdings" panose="05000000000000000000" pitchFamily="2" charset="2"/>
                  <a:buChar char="ü"/>
                  <a:defRPr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ru-RU" sz="1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ru-RU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ru-RU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ru-RU" sz="12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1200" spc="-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≥ </a:t>
                </a:r>
                <a:r>
                  <a:rPr lang="en-US" sz="1200" spc="-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7.7 </a:t>
                </a:r>
                <a:r>
                  <a:rPr lang="en-US" sz="1200" spc="-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GeV, need </a:t>
                </a:r>
                <a:r>
                  <a:rPr lang="en-US" sz="1200" spc="-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hybrid models with QGP phase (</a:t>
                </a:r>
                <a:r>
                  <a:rPr lang="en-US" sz="1200" spc="-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vHLLE+UrQMD</a:t>
                </a:r>
                <a:r>
                  <a:rPr lang="en-US" sz="1200" spc="-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AMPT with string melting</a:t>
                </a:r>
                <a:r>
                  <a:rPr lang="en-US" sz="1200" spc="-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,…) to describe the measurements</a:t>
                </a:r>
                <a:endParaRPr lang="en-US" sz="1200" spc="-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8E19584-7544-FF94-DC43-5E309E872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3767" y="3782876"/>
                <a:ext cx="3832168" cy="1363963"/>
              </a:xfrm>
              <a:prstGeom prst="rect">
                <a:avLst/>
              </a:prstGeom>
              <a:blipFill>
                <a:blip r:embed="rId3"/>
                <a:stretch>
                  <a:fillRect t="-448" b="-3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ик 39"/>
          <p:cNvSpPr/>
          <p:nvPr/>
        </p:nvSpPr>
        <p:spPr>
          <a:xfrm>
            <a:off x="0" y="5510711"/>
            <a:ext cx="91440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results are ambiguous – more experimental data is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flow measurements as a function of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</a:t>
            </a:r>
            <a:r>
              <a:rPr lang="en-US" sz="1200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rapidity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particle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species  test of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modeling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approaches, microscopic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degrees of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freedom</a:t>
            </a:r>
          </a:p>
          <a:p>
            <a:pPr marL="742950" lvl="1" indent="-28575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collision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system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scan  vary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initial condition and observe its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influence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 the final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state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41" name="Picture 112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374569" y="3598375"/>
            <a:ext cx="2610665" cy="1762913"/>
          </a:xfrm>
          <a:prstGeom prst="rect">
            <a:avLst/>
          </a:prstGeom>
          <a:ln w="0">
            <a:noFill/>
          </a:ln>
        </p:spPr>
      </p:pic>
      <p:pic>
        <p:nvPicPr>
          <p:cNvPr id="42" name="Picture 117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/>
        </p:blipFill>
        <p:spPr>
          <a:xfrm>
            <a:off x="2766294" y="3603184"/>
            <a:ext cx="2610665" cy="1762913"/>
          </a:xfrm>
          <a:prstGeom prst="rect">
            <a:avLst/>
          </a:prstGeom>
          <a:ln w="0"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AE47D0F-A0EA-70FD-186A-87C3DE1089CA}"/>
              </a:ext>
            </a:extLst>
          </p:cNvPr>
          <p:cNvSpPr txBox="1"/>
          <p:nvPr/>
        </p:nvSpPr>
        <p:spPr>
          <a:xfrm>
            <a:off x="20815" y="3258247"/>
            <a:ext cx="5928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sensitive to degrees of freedom in the produced medium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55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58;p33">
            <a:extLst>
              <a:ext uri="{FF2B5EF4-FFF2-40B4-BE49-F238E27FC236}">
                <a16:creationId xmlns:a16="http://schemas.microsoft.com/office/drawing/2014/main" id="{B347F2F7-B3C7-BE4E-3999-1570F8B6A8E3}"/>
              </a:ext>
            </a:extLst>
          </p:cNvPr>
          <p:cNvGrpSpPr/>
          <p:nvPr/>
        </p:nvGrpSpPr>
        <p:grpSpPr>
          <a:xfrm>
            <a:off x="238170" y="3074654"/>
            <a:ext cx="5297978" cy="1907856"/>
            <a:chOff x="152400" y="973950"/>
            <a:chExt cx="8839200" cy="2938532"/>
          </a:xfrm>
        </p:grpSpPr>
        <p:pic>
          <p:nvPicPr>
            <p:cNvPr id="4" name="Google Shape;259;p33">
              <a:extLst>
                <a:ext uri="{FF2B5EF4-FFF2-40B4-BE49-F238E27FC236}">
                  <a16:creationId xmlns:a16="http://schemas.microsoft.com/office/drawing/2014/main" id="{7E6B7733-B085-831B-6043-2BA143033ED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52400" y="973950"/>
              <a:ext cx="8839200" cy="29385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Google Shape;260;p33">
              <a:extLst>
                <a:ext uri="{FF2B5EF4-FFF2-40B4-BE49-F238E27FC236}">
                  <a16:creationId xmlns:a16="http://schemas.microsoft.com/office/drawing/2014/main" id="{361C71E1-831E-FF64-CFF2-74FF61C05A19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10231" y="1650192"/>
              <a:ext cx="686782" cy="2980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oogle Shape;271;p34">
            <a:extLst>
              <a:ext uri="{FF2B5EF4-FFF2-40B4-BE49-F238E27FC236}">
                <a16:creationId xmlns:a16="http://schemas.microsoft.com/office/drawing/2014/main" id="{C0127070-699D-9EB5-CAF3-93824F496FE5}"/>
              </a:ext>
            </a:extLst>
          </p:cNvPr>
          <p:cNvGrpSpPr/>
          <p:nvPr/>
        </p:nvGrpSpPr>
        <p:grpSpPr>
          <a:xfrm>
            <a:off x="238170" y="1108522"/>
            <a:ext cx="8525915" cy="1840325"/>
            <a:chOff x="152400" y="1002450"/>
            <a:chExt cx="8839202" cy="2384573"/>
          </a:xfrm>
        </p:grpSpPr>
        <p:pic>
          <p:nvPicPr>
            <p:cNvPr id="7" name="Google Shape;272;p34">
              <a:extLst>
                <a:ext uri="{FF2B5EF4-FFF2-40B4-BE49-F238E27FC236}">
                  <a16:creationId xmlns:a16="http://schemas.microsoft.com/office/drawing/2014/main" id="{A833E9A6-F782-F618-5E0E-771EB5197B1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52400" y="1002450"/>
              <a:ext cx="8839202" cy="23845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273;p34">
              <a:extLst>
                <a:ext uri="{FF2B5EF4-FFF2-40B4-BE49-F238E27FC236}">
                  <a16:creationId xmlns:a16="http://schemas.microsoft.com/office/drawing/2014/main" id="{33559CE0-D13C-422D-37E0-758D5E2FC1BC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77574" y="1585998"/>
              <a:ext cx="548700" cy="2545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38170" y="766145"/>
            <a:ext cx="8817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BiBi@9.2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(UrQ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D), collider mode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event/detector simulation and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" y="-9886"/>
            <a:ext cx="914368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MPD feasibility studies: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32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measurements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E47D0F-A0EA-70FD-186A-87C3DE1089CA}"/>
              </a:ext>
            </a:extLst>
          </p:cNvPr>
          <p:cNvSpPr txBox="1"/>
          <p:nvPr/>
        </p:nvSpPr>
        <p:spPr>
          <a:xfrm>
            <a:off x="320" y="5246847"/>
            <a:ext cx="9143679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performance for v</a:t>
            </a:r>
            <a:r>
              <a:rPr lang="e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</a:t>
            </a:r>
            <a:r>
              <a:rPr lang="en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for flow 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Reconstructed and generated </a:t>
            </a:r>
            <a:r>
              <a:rPr lang="en-US" alt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ru-RU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pions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protons are in good agreement for all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MPD has good capabilities for differential measurements of anisotropic </a:t>
            </a:r>
            <a:r>
              <a:rPr lang="e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lang="e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</a:t>
            </a:r>
            <a:r>
              <a:rPr lang="e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hadrons</a:t>
            </a:r>
            <a:endParaRPr lang="e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2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63567" y="647391"/>
            <a:ext cx="8817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Bi+Bi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UrQ</a:t>
            </a:r>
            <a:r>
              <a:rPr lang="en-US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at fixed-target 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full event/detector simulation and </a:t>
            </a:r>
            <a:r>
              <a:rPr lang="en-US" alt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reconstruction</a:t>
            </a:r>
            <a:endParaRPr lang="en-US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" y="-9886"/>
            <a:ext cx="914368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MPD-FXT feasibility studies: </a:t>
            </a:r>
            <a:r>
              <a:rPr lang="en-US" sz="3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n-US" sz="3200" b="1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measurements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5D678F6-64F1-278A-A0EB-949CEFF5430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63567" y="3885800"/>
            <a:ext cx="2619168" cy="25197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F6DE04-B665-B14A-19F7-7934F2A55E4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7262" y="3823368"/>
            <a:ext cx="2619168" cy="251982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802CD5-356E-415E-9D16-C3C5565BA12C}"/>
              </a:ext>
            </a:extLst>
          </p:cNvPr>
          <p:cNvSpPr txBox="1"/>
          <p:nvPr/>
        </p:nvSpPr>
        <p:spPr>
          <a:xfrm>
            <a:off x="5596430" y="3858332"/>
            <a:ext cx="354757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" sz="1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at:</a:t>
            </a:r>
          </a:p>
          <a:p>
            <a:pPr marL="504000" lvl="1" indent="-2160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=1.45A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 (√s</a:t>
            </a:r>
            <a:r>
              <a:rPr lang="e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=2.5 GeV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04000" lvl="1" indent="-216000">
              <a:buFont typeface="Wingdings" panose="05000000000000000000" pitchFamily="2" charset="2"/>
              <a:buChar char="ü"/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=2.92A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 (√s</a:t>
            </a:r>
            <a:r>
              <a:rPr lang="e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 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GeV)</a:t>
            </a:r>
          </a:p>
          <a:p>
            <a:pPr marL="504000" lvl="1" indent="-216000">
              <a:buFont typeface="Wingdings" panose="05000000000000000000" pitchFamily="2" charset="2"/>
              <a:buChar char="ü"/>
            </a:pP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" sz="1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</a:t>
            </a:r>
            <a:r>
              <a:rPr lang="e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=4.65A 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GeV (√s</a:t>
            </a:r>
            <a:r>
              <a:rPr lang="en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=3.5 GeV)</a:t>
            </a:r>
          </a:p>
          <a:p>
            <a:endParaRPr lang="e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MPD in the fixed-target mode allows differential measurements of the anisotropic flow </a:t>
            </a:r>
            <a:r>
              <a:rPr lang="e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 hadrons</a:t>
            </a:r>
          </a:p>
        </p:txBody>
      </p:sp>
      <p:pic>
        <p:nvPicPr>
          <p:cNvPr id="17" name="Picture 10">
            <a:extLst>
              <a:ext uri="{FF2B5EF4-FFF2-40B4-BE49-F238E27FC236}">
                <a16:creationId xmlns:a16="http://schemas.microsoft.com/office/drawing/2014/main" id="{2D157410-B1B1-52DB-93F4-E6C83970A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67" y="1175959"/>
            <a:ext cx="2619168" cy="2519827"/>
          </a:xfrm>
          <a:prstGeom prst="rect">
            <a:avLst/>
          </a:prstGeom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id="{D997979A-A25D-C1D1-1FBF-260FA7640BA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77262" y="1197753"/>
            <a:ext cx="2619168" cy="2519749"/>
          </a:xfrm>
          <a:prstGeom prst="rect">
            <a:avLst/>
          </a:prstGeom>
        </p:spPr>
      </p:pic>
      <p:grpSp>
        <p:nvGrpSpPr>
          <p:cNvPr id="19" name="Group 22">
            <a:extLst>
              <a:ext uri="{FF2B5EF4-FFF2-40B4-BE49-F238E27FC236}">
                <a16:creationId xmlns:a16="http://schemas.microsoft.com/office/drawing/2014/main" id="{41B9E33B-3141-19B4-1721-EAD71B08FBA3}"/>
              </a:ext>
            </a:extLst>
          </p:cNvPr>
          <p:cNvGrpSpPr/>
          <p:nvPr/>
        </p:nvGrpSpPr>
        <p:grpSpPr>
          <a:xfrm>
            <a:off x="6229523" y="1559390"/>
            <a:ext cx="2726214" cy="1994415"/>
            <a:chOff x="7094740" y="1158159"/>
            <a:chExt cx="3285072" cy="2358496"/>
          </a:xfrm>
        </p:grpSpPr>
        <p:pic>
          <p:nvPicPr>
            <p:cNvPr id="20" name="Google Shape;74;p16">
              <a:extLst>
                <a:ext uri="{FF2B5EF4-FFF2-40B4-BE49-F238E27FC236}">
                  <a16:creationId xmlns:a16="http://schemas.microsoft.com/office/drawing/2014/main" id="{448C4715-F4B5-24E9-59CE-7608AD20C2C9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094740" y="1158159"/>
              <a:ext cx="2566061" cy="202647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" name="Google Shape;75;p16">
              <a:extLst>
                <a:ext uri="{FF2B5EF4-FFF2-40B4-BE49-F238E27FC236}">
                  <a16:creationId xmlns:a16="http://schemas.microsoft.com/office/drawing/2014/main" id="{E6F1D607-B61F-B8AC-0E30-557548A4B209}"/>
                </a:ext>
              </a:extLst>
            </p:cNvPr>
            <p:cNvCxnSpPr>
              <a:cxnSpLocks/>
            </p:cNvCxnSpPr>
            <p:nvPr/>
          </p:nvCxnSpPr>
          <p:spPr>
            <a:xfrm>
              <a:off x="8223794" y="2064135"/>
              <a:ext cx="636685" cy="1120500"/>
            </a:xfrm>
            <a:prstGeom prst="straightConnector1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</p:spPr>
        </p:cxnSp>
        <p:sp>
          <p:nvSpPr>
            <p:cNvPr id="22" name="Google Shape;76;p16">
              <a:extLst>
                <a:ext uri="{FF2B5EF4-FFF2-40B4-BE49-F238E27FC236}">
                  <a16:creationId xmlns:a16="http://schemas.microsoft.com/office/drawing/2014/main" id="{A72A60C5-3CD9-E408-A316-A1F27537E55B}"/>
                </a:ext>
              </a:extLst>
            </p:cNvPr>
            <p:cNvSpPr txBox="1"/>
            <p:nvPr/>
          </p:nvSpPr>
          <p:spPr>
            <a:xfrm>
              <a:off x="7481523" y="3079937"/>
              <a:ext cx="2898289" cy="436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oint-like target at z ~ -</a:t>
              </a:r>
              <a:r>
                <a:rPr lang="en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115 </a:t>
              </a:r>
              <a:r>
                <a:rPr lang="en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endParaRPr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30EB1F2-FC60-8D7C-EDC6-398E390DF466}"/>
              </a:ext>
            </a:extLst>
          </p:cNvPr>
          <p:cNvSpPr txBox="1"/>
          <p:nvPr/>
        </p:nvSpPr>
        <p:spPr>
          <a:xfrm>
            <a:off x="5735702" y="1216649"/>
            <a:ext cx="3220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MPD in fixed-target mode (MPD-FXT)</a:t>
            </a:r>
          </a:p>
        </p:txBody>
      </p:sp>
    </p:spTree>
    <p:extLst>
      <p:ext uri="{BB962C8B-B14F-4D97-AF65-F5344CB8AC3E}">
        <p14:creationId xmlns:p14="http://schemas.microsoft.com/office/powerpoint/2010/main" val="482513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</TotalTime>
  <Words>300</Words>
  <Application>Microsoft Office PowerPoint</Application>
  <PresentationFormat>Экран (4:3)</PresentationFormat>
  <Paragraphs>39</Paragraphs>
  <Slides>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Anisotropic flow measurements with MPD at NICA</dc:title>
  <dc:creator>Петр Парфенов</dc:creator>
  <cp:lastModifiedBy>Riabov Victor</cp:lastModifiedBy>
  <cp:revision>17</cp:revision>
  <dcterms:created xsi:type="dcterms:W3CDTF">2024-03-05T09:32:00Z</dcterms:created>
  <dcterms:modified xsi:type="dcterms:W3CDTF">2024-03-07T05:59:01Z</dcterms:modified>
</cp:coreProperties>
</file>