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5F33CF-4430-4E94-9F5C-963953B0F28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8228763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172" y="3681627"/>
            <a:ext cx="8228763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444BA77-1AE2-4D8B-852D-148C1CCA6EC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3927" y="1604399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172" y="3681627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3927" y="3681627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C1F213D-0C41-4DE7-8AD9-B39BC8BDE44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264931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388" y="1604399"/>
            <a:ext cx="264931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1277" y="1604399"/>
            <a:ext cx="264931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172" y="3681627"/>
            <a:ext cx="264931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388" y="3681627"/>
            <a:ext cx="264931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1277" y="3681627"/>
            <a:ext cx="264931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69D23DA-2323-4FEA-98FC-2AE11F7D9DF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172" y="1604399"/>
            <a:ext cx="8228763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87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3EB3DC9-C808-431E-AD6A-2F63028387D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8228763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1DEE431-4C50-46F1-8398-F236D2054DC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4015600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3927" y="1604399"/>
            <a:ext cx="4015600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C99CDB4-DE05-4011-B7AF-2B9BB751161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A5C74FD-5879-4A6A-B8A6-A440B6AEEC1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172" y="273423"/>
            <a:ext cx="8228763" cy="53073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87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79E3629-421F-48FD-AE68-544231F27B1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3927" y="1604399"/>
            <a:ext cx="4015600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172" y="3681627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73F4856-7EFC-425F-B35B-63D04A2D830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4015600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3927" y="1604399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3927" y="3681627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E6E6E56-6A12-42D9-8C17-B000FB43B51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321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172" y="1604399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3927" y="1604399"/>
            <a:ext cx="4015600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172" y="3681627"/>
            <a:ext cx="8228763" cy="18965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87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DC5B613-4924-425A-83D7-F999EBF9B5A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172" y="273422"/>
            <a:ext cx="8228763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5321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172" y="1604399"/>
            <a:ext cx="8228763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870" b="0" strike="noStrike" spc="-1">
                <a:latin typeface="Arial"/>
              </a:rPr>
              <a:t>Click to edit the outline text format</a:t>
            </a:r>
          </a:p>
          <a:p>
            <a:pPr marL="1044922" lvl="1" indent="-391846">
              <a:spcBef>
                <a:spcPts val="137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386" b="0" strike="noStrike" spc="-1">
                <a:latin typeface="Arial"/>
              </a:rPr>
              <a:t>Second Outline Level</a:t>
            </a:r>
          </a:p>
          <a:p>
            <a:pPr marL="1567382" lvl="2" indent="-348307">
              <a:spcBef>
                <a:spcPts val="102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b="0" strike="noStrike" spc="-1">
                <a:latin typeface="Arial"/>
              </a:rPr>
              <a:t>Third Outline Level</a:t>
            </a:r>
          </a:p>
          <a:p>
            <a:pPr marL="2089843" lvl="3" indent="-261230">
              <a:spcBef>
                <a:spcPts val="68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19" b="0" strike="noStrike" spc="-1">
                <a:latin typeface="Arial"/>
              </a:rPr>
              <a:t>Fourth Outline Level</a:t>
            </a:r>
          </a:p>
          <a:p>
            <a:pPr marL="2612304" lvl="4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19" b="0" strike="noStrike" spc="-1">
                <a:latin typeface="Arial"/>
              </a:rPr>
              <a:t>Fifth Outline Level</a:t>
            </a:r>
          </a:p>
          <a:p>
            <a:pPr marL="3134765" lvl="5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19" b="0" strike="noStrike" spc="-1">
                <a:latin typeface="Arial"/>
              </a:rPr>
              <a:t>Sixth Outline Level</a:t>
            </a:r>
          </a:p>
          <a:p>
            <a:pPr marL="3657226" lvl="6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19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127054" y="6635288"/>
            <a:ext cx="2898142" cy="1972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en-US" sz="1451" b="0" strike="noStrike" spc="-1">
                <a:solidFill>
                  <a:srgbClr val="0000FF"/>
                </a:solidFill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51" b="0" strike="noStrike" spc="-1">
                <a:solidFill>
                  <a:srgbClr val="0000FF"/>
                </a:solidFill>
                <a:latin typeface="Times New Roman"/>
              </a:rPr>
              <a:t>&lt;footer&gt;</a:t>
            </a:r>
            <a:endParaRPr lang="en-US" sz="1451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145166" y="6635288"/>
            <a:ext cx="924466" cy="1954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51" b="0" strike="noStrike" spc="-1">
                <a:solidFill>
                  <a:srgbClr val="0000FF"/>
                </a:solidFill>
                <a:latin typeface="Times New Roman"/>
              </a:defRPr>
            </a:lvl1pPr>
          </a:lstStyle>
          <a:p>
            <a:pPr algn="r">
              <a:buNone/>
            </a:pPr>
            <a:fld id="{C13C5C91-FAF0-46C2-98B5-EC3749803FE1}" type="slidenum">
              <a:rPr lang="en-US" sz="1451" b="0" strike="noStrike" spc="-1">
                <a:solidFill>
                  <a:srgbClr val="0000FF"/>
                </a:solidFill>
                <a:latin typeface="Times New Roman"/>
              </a:rPr>
              <a:t>‹#›</a:t>
            </a:fld>
            <a:endParaRPr lang="en-US" sz="1451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105875" rtl="0" eaLnBrk="1" latinLnBrk="0" hangingPunct="1">
        <a:lnSpc>
          <a:spcPct val="90000"/>
        </a:lnSpc>
        <a:spcBef>
          <a:spcPct val="0"/>
        </a:spcBef>
        <a:buNone/>
        <a:defRPr sz="53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461" indent="-391846" algn="l" defTabSz="1105875" rtl="0" eaLnBrk="1" latinLnBrk="0" hangingPunct="1">
        <a:lnSpc>
          <a:spcPct val="90000"/>
        </a:lnSpc>
        <a:spcBef>
          <a:spcPts val="1714"/>
        </a:spcBef>
        <a:buClr>
          <a:srgbClr val="000000"/>
        </a:buClr>
        <a:buSzPct val="45000"/>
        <a:buFont typeface="Wingdings" charset="2"/>
        <a:buChar char=""/>
        <a:defRPr sz="3386" kern="1200">
          <a:solidFill>
            <a:schemeClr val="tx1"/>
          </a:solidFill>
          <a:latin typeface="+mn-lt"/>
          <a:ea typeface="+mn-ea"/>
          <a:cs typeface="+mn-cs"/>
        </a:defRPr>
      </a:lvl1pPr>
      <a:lvl2pPr marL="82940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344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282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22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15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095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033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69997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3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875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813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75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68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626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564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50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22322" y="2535973"/>
            <a:ext cx="2765848" cy="1569921"/>
          </a:xfrm>
          <a:prstGeom prst="rect">
            <a:avLst/>
          </a:prstGeom>
          <a:blipFill rotWithShape="0">
            <a:blip r:embed="rId2"/>
            <a:stretch/>
          </a:blipFill>
          <a:ln w="0">
            <a:noFill/>
          </a:ln>
        </p:spPr>
        <p:txBody>
          <a:bodyPr lIns="108847" tIns="54423" rIns="108847" bIns="54423" anchor="ctr">
            <a:noAutofit/>
          </a:bodyPr>
          <a:lstStyle/>
          <a:p>
            <a:pPr algn="ctr">
              <a:buNone/>
            </a:pPr>
            <a:r>
              <a:rPr lang="en-US" sz="2177" spc="-1">
                <a:latin typeface="Arial"/>
              </a:rPr>
              <a:t>`</a:t>
            </a:r>
          </a:p>
        </p:txBody>
      </p:sp>
      <p:pic>
        <p:nvPicPr>
          <p:cNvPr id="42" name="Рисунок 41"/>
          <p:cNvPicPr/>
          <p:nvPr/>
        </p:nvPicPr>
        <p:blipFill>
          <a:blip r:embed="rId3"/>
          <a:stretch/>
        </p:blipFill>
        <p:spPr>
          <a:xfrm>
            <a:off x="83266" y="699666"/>
            <a:ext cx="1894697" cy="1374297"/>
          </a:xfrm>
          <a:prstGeom prst="rect">
            <a:avLst/>
          </a:prstGeom>
          <a:ln w="0">
            <a:noFill/>
          </a:ln>
        </p:spPr>
      </p:pic>
      <p:sp>
        <p:nvSpPr>
          <p:cNvPr id="43" name="TextBox 42"/>
          <p:cNvSpPr txBox="1"/>
          <p:nvPr/>
        </p:nvSpPr>
        <p:spPr>
          <a:xfrm>
            <a:off x="2352024" y="694088"/>
            <a:ext cx="6687968" cy="1773329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r>
              <a:rPr lang="en-US" sz="16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</a:t>
            </a:r>
            <a:r>
              <a:rPr lang="en-US" sz="1600" b="1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femtoscopy</a:t>
            </a:r>
            <a:r>
              <a:rPr lang="en-US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space-time characteristics of particle production using particle correlations due to the effects of quantum statistics and final state interactions.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</a:t>
            </a:r>
            <a:r>
              <a:rPr lang="en-US" sz="14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function: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452877" y="1230510"/>
                <a:ext cx="6193371" cy="312607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sz="140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sz="14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sz="14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sz="1400">
                          <a:latin typeface="Cambria Math" panose="02040503050406030204" pitchFamily="18" charset="0"/>
                        </a:rPr>
                        <m:t>𝑟𝑆</m:t>
                      </m:r>
                      <m:d>
                        <m:d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sz="140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sz="14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sz="140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sSup>
                        <m:sSup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sz="1400">
                                  <a:latin typeface="Cambria Math" panose="02040503050406030204" pitchFamily="18" charset="0"/>
                                </a:rPr>
                                <m:t>𝛹</m:t>
                              </m:r>
                              <m:d>
                                <m:dPr>
                                  <m:ctrlPr>
                                    <a:rPr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sz="140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sz="14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sz="140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sz="1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sz="140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lit/>
                          <m:nor/>
                        </m:rP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sz="140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sz="1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14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sz="14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sz="14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14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sz="14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sz="140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lit/>
                          <m:nor/>
                        </m:rP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sz="140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sz="1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14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sz="14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sz="14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14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sz="14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77" y="1230510"/>
                <a:ext cx="6193371" cy="312607"/>
              </a:xfrm>
              <a:prstGeom prst="rect">
                <a:avLst/>
              </a:prstGeom>
              <a:blipFill>
                <a:blip r:embed="rId4"/>
                <a:stretch>
                  <a:fillRect b="-6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4204" y="2296947"/>
            <a:ext cx="2832624" cy="623909"/>
          </a:xfrm>
          <a:prstGeom prst="rect">
            <a:avLst/>
          </a:prstGeom>
          <a:noFill/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r>
              <a:rPr lang="en-US" sz="800" spc="-1" dirty="0" err="1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Bertch</a:t>
            </a:r>
            <a:r>
              <a:rPr lang="en-US" sz="800" spc="-1" dirty="0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-Pratt LCMS  PRC 37 (1988) 1896, PRD 33 (1986) 1314</a:t>
            </a:r>
            <a:endParaRPr lang="en-US" sz="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96895" y="2617384"/>
            <a:ext cx="4174013" cy="3588019"/>
          </a:xfrm>
          <a:prstGeom prst="rect">
            <a:avLst/>
          </a:prstGeom>
          <a:noFill/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pPr algn="ctr"/>
            <a:r>
              <a:rPr lang="en-US" sz="1451" b="1" spc="-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NICA</a:t>
            </a:r>
            <a:r>
              <a:rPr lang="en-US" sz="1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energy range: √s</a:t>
            </a:r>
            <a:r>
              <a:rPr lang="en-US" sz="1600" spc="-1" baseline="-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1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 – 11 </a:t>
            </a:r>
            <a:r>
              <a:rPr lang="en-US" sz="16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GeV: </a:t>
            </a:r>
            <a:endParaRPr lang="en-US" sz="1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5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14400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collider measurement bellow 7.7 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</a:t>
            </a:r>
          </a:p>
          <a:p>
            <a:pPr marL="285750" indent="-14400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precise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in a broad energy 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</a:p>
          <a:p>
            <a:pPr marL="285750" indent="-14400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more precise measurements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low 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energies</a:t>
            </a:r>
          </a:p>
          <a:p>
            <a:pPr marL="285750" indent="-14400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precise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exist only with </a:t>
            </a:r>
            <a:r>
              <a:rPr lang="en-US" sz="1400" spc="-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pions</a:t>
            </a:r>
            <a:endParaRPr lang="en-US" sz="14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14400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heavier particles (K, p, </a:t>
            </a:r>
            <a:r>
              <a:rPr lang="en-US" sz="1400" spc="-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Λ, ...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61230" indent="-26123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8430" lvl="1" indent="-26123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8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geometrical size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8430" lvl="1" indent="-26123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emission duration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8430" lvl="1" indent="-26123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8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system lifetime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230" indent="-26123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source radii(</a:t>
            </a:r>
            <a:r>
              <a:rPr lang="en-US" sz="14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out,side,long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vs </a:t>
            </a:r>
            <a:r>
              <a:rPr lang="en-US" sz="14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spc="-1" baseline="-8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constraint to the theoretical models (and/or </a:t>
            </a:r>
            <a:r>
              <a:rPr lang="en-US" sz="1400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en-US" sz="14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r>
              <a:rPr lang="en-US" sz="14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8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14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8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4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search for the 1st-order phase transition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040810" y="1864355"/>
            <a:ext cx="1999182" cy="4931738"/>
            <a:chOff x="7040810" y="1864355"/>
            <a:chExt cx="1999182" cy="4931738"/>
          </a:xfrm>
        </p:grpSpPr>
        <p:pic>
          <p:nvPicPr>
            <p:cNvPr id="45" name="Рисунок 44"/>
            <p:cNvPicPr/>
            <p:nvPr/>
          </p:nvPicPr>
          <p:blipFill>
            <a:blip r:embed="rId5"/>
            <a:stretch/>
          </p:blipFill>
          <p:spPr>
            <a:xfrm>
              <a:off x="7040810" y="2073963"/>
              <a:ext cx="1999182" cy="472213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Прямоугольник 48"/>
            <p:cNvSpPr/>
            <p:nvPr/>
          </p:nvSpPr>
          <p:spPr>
            <a:xfrm>
              <a:off x="7536822" y="2115157"/>
              <a:ext cx="190358" cy="4240214"/>
            </a:xfrm>
            <a:prstGeom prst="rect">
              <a:avLst/>
            </a:prstGeom>
            <a:noFill/>
            <a:ln w="0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TextBox 49"/>
            <p:cNvSpPr txBox="1"/>
            <p:nvPr/>
          </p:nvSpPr>
          <p:spPr>
            <a:xfrm>
              <a:off x="7307685" y="1864355"/>
              <a:ext cx="838989" cy="518545"/>
            </a:xfrm>
            <a:prstGeom prst="rect">
              <a:avLst/>
            </a:prstGeom>
            <a:noFill/>
            <a:ln w="0">
              <a:noFill/>
            </a:ln>
          </p:spPr>
          <p:txBody>
            <a:bodyPr lIns="108847" tIns="54423" rIns="108847" bIns="54423" anchor="t">
              <a:noAutofit/>
            </a:bodyPr>
            <a:lstStyle/>
            <a:p>
              <a:r>
                <a:rPr lang="en-US" sz="1451" b="1" spc="-1" dirty="0">
                  <a:solidFill>
                    <a:srgbClr val="0000FF"/>
                  </a:solidFill>
                  <a:latin typeface="Times New Roman"/>
                </a:rPr>
                <a:t>NICA</a:t>
              </a:r>
              <a:endParaRPr lang="en-US" sz="1451" spc="-1" dirty="0">
                <a:latin typeface="Arial"/>
              </a:endParaRPr>
            </a:p>
          </p:txBody>
        </p:sp>
      </p:grpSp>
      <p:pic>
        <p:nvPicPr>
          <p:cNvPr id="51" name="Рисунок 50"/>
          <p:cNvPicPr/>
          <p:nvPr/>
        </p:nvPicPr>
        <p:blipFill>
          <a:blip r:embed="rId6"/>
          <a:stretch/>
        </p:blipFill>
        <p:spPr>
          <a:xfrm>
            <a:off x="422817" y="4468804"/>
            <a:ext cx="1526029" cy="2211763"/>
          </a:xfrm>
          <a:prstGeom prst="rect">
            <a:avLst/>
          </a:prstGeom>
          <a:ln w="0">
            <a:noFill/>
          </a:ln>
        </p:spPr>
      </p:pic>
      <p:sp>
        <p:nvSpPr>
          <p:cNvPr id="52" name="TextBox 51"/>
          <p:cNvSpPr txBox="1"/>
          <p:nvPr/>
        </p:nvSpPr>
        <p:spPr>
          <a:xfrm>
            <a:off x="268066" y="4211760"/>
            <a:ext cx="1969854" cy="623909"/>
          </a:xfrm>
          <a:prstGeom prst="rect">
            <a:avLst/>
          </a:prstGeom>
          <a:noFill/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800" spc="-1" dirty="0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D.H. </a:t>
            </a:r>
            <a:r>
              <a:rPr lang="en-US" sz="800" spc="-1" dirty="0" err="1" smtClean="0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Rischke</a:t>
            </a:r>
            <a:r>
              <a:rPr lang="en-US" sz="800" spc="-1" dirty="0" smtClean="0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NPA 608 (</a:t>
            </a:r>
            <a:r>
              <a:rPr lang="en-US" sz="800" spc="-1" dirty="0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lang="en-US" sz="800" spc="-1" dirty="0" smtClean="0">
                <a:solidFill>
                  <a:srgbClr val="708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479</a:t>
            </a:r>
            <a:endParaRPr lang="en-US" sz="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2139"/>
            <a:ext cx="9144000" cy="615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Femtoscopy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with MPD at NICA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53"/>
          <p:cNvPicPr/>
          <p:nvPr/>
        </p:nvPicPr>
        <p:blipFill>
          <a:blip r:embed="rId2"/>
          <a:stretch/>
        </p:blipFill>
        <p:spPr>
          <a:xfrm>
            <a:off x="232823" y="1244751"/>
            <a:ext cx="2324715" cy="3682014"/>
          </a:xfrm>
          <a:prstGeom prst="rect">
            <a:avLst/>
          </a:prstGeom>
          <a:ln w="0">
            <a:noFill/>
          </a:ln>
        </p:spPr>
      </p:pic>
      <p:pic>
        <p:nvPicPr>
          <p:cNvPr id="55" name="Рисунок 54"/>
          <p:cNvPicPr/>
          <p:nvPr/>
        </p:nvPicPr>
        <p:blipFill>
          <a:blip r:embed="rId3"/>
          <a:stretch/>
        </p:blipFill>
        <p:spPr>
          <a:xfrm>
            <a:off x="3333521" y="1262544"/>
            <a:ext cx="5449018" cy="3725537"/>
          </a:xfrm>
          <a:prstGeom prst="rect">
            <a:avLst/>
          </a:prstGeom>
          <a:ln w="0">
            <a:noFill/>
          </a:ln>
        </p:spPr>
      </p:pic>
      <p:sp>
        <p:nvSpPr>
          <p:cNvPr id="56" name="TextBox 55"/>
          <p:cNvSpPr txBox="1"/>
          <p:nvPr/>
        </p:nvSpPr>
        <p:spPr>
          <a:xfrm>
            <a:off x="3903785" y="779720"/>
            <a:ext cx="4659923" cy="315655"/>
          </a:xfrm>
          <a:prstGeom prst="rect">
            <a:avLst/>
          </a:prstGeom>
          <a:noFill/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r>
              <a:rPr lang="en-US" sz="1451" spc="-1" dirty="0">
                <a:solidFill>
                  <a:srgbClr val="0000FF"/>
                </a:solidFill>
                <a:latin typeface="Arial"/>
              </a:rPr>
              <a:t>Comparison of extracted radii with the STAR </a:t>
            </a:r>
            <a:r>
              <a:rPr lang="en-US" sz="1451" spc="-1" dirty="0" smtClean="0">
                <a:solidFill>
                  <a:srgbClr val="0000FF"/>
                </a:solidFill>
                <a:latin typeface="Arial"/>
              </a:rPr>
              <a:t>data</a:t>
            </a:r>
            <a:endParaRPr lang="en-US" sz="1451" spc="-1" dirty="0">
              <a:latin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1127" y="4988081"/>
            <a:ext cx="8461746" cy="1615283"/>
          </a:xfrm>
          <a:prstGeom prst="rect">
            <a:avLst/>
          </a:prstGeom>
          <a:noFill/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pPr marL="261230" indent="-261230">
              <a:spcAft>
                <a:spcPts val="3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Femtoscopic</a:t>
            </a:r>
            <a:r>
              <a:rPr lang="en-US" sz="1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radii are sensitive to the type of the phase transition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230" indent="-261230">
              <a:spcAft>
                <a:spcPts val="3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Crossover </a:t>
            </a:r>
            <a:r>
              <a:rPr lang="en-US" sz="1400" spc="-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better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at lowest collision energies</a:t>
            </a:r>
          </a:p>
          <a:p>
            <a:pPr marL="261230" indent="-261230">
              <a:spcAft>
                <a:spcPts val="3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3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XPT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 high energies and </a:t>
            </a:r>
            <a:r>
              <a:rPr lang="en-US" sz="14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3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spc="-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1PT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 all energies are slightly overestimated</a:t>
            </a:r>
          </a:p>
          <a:p>
            <a:pPr marL="261230" indent="-261230">
              <a:spcAft>
                <a:spcPts val="3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i="1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3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out,long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spc="-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1PT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 </a:t>
            </a:r>
            <a:r>
              <a:rPr lang="en-US" sz="1400" i="1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spc="-1" baseline="-3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out,long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XPT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by value of ∼1-2 </a:t>
            </a:r>
            <a:r>
              <a:rPr lang="en-US" sz="14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230" indent="-261230">
              <a:spcAft>
                <a:spcPts val="3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 1-2 </a:t>
            </a:r>
            <a:r>
              <a:rPr lang="en-US" sz="14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radii value should be measurable 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14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MPD</a:t>
            </a:r>
            <a:endParaRPr lang="en-US" sz="1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9764" y="831134"/>
            <a:ext cx="2428585" cy="413617"/>
          </a:xfrm>
          <a:prstGeom prst="rect">
            <a:avLst/>
          </a:prstGeom>
          <a:noFill/>
          <a:ln w="0">
            <a:noFill/>
          </a:ln>
        </p:spPr>
        <p:txBody>
          <a:bodyPr lIns="108847" tIns="54423" rIns="108847" bIns="54423" anchor="t">
            <a:noAutofit/>
          </a:bodyPr>
          <a:lstStyle/>
          <a:p>
            <a:r>
              <a:rPr lang="en-US" sz="1451" spc="-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correlation functions</a:t>
            </a:r>
            <a:endParaRPr lang="en-US" sz="145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92"/>
            <a:ext cx="9144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Example: 3D pion radii versus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with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vHLLE+UrQMD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55750" y="1047100"/>
            <a:ext cx="12045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(PRC </a:t>
            </a:r>
            <a:r>
              <a:rPr lang="en-US" sz="800" spc="-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96, 024911(2017</a:t>
            </a:r>
            <a:r>
              <a:rPr lang="en-US" sz="800" spc="-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sz="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14602</TotalTime>
  <Words>244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Cambria Math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strongly interacting matter properties using the femtoscopy with MPD at NICA collider </dc:title>
  <dc:subject/>
  <dc:creator/>
  <dc:description/>
  <cp:lastModifiedBy>Riabov Victor</cp:lastModifiedBy>
  <cp:revision>309</cp:revision>
  <cp:lastPrinted>2024-02-16T11:13:34Z</cp:lastPrinted>
  <dcterms:created xsi:type="dcterms:W3CDTF">2023-09-04T13:07:14Z</dcterms:created>
  <dcterms:modified xsi:type="dcterms:W3CDTF">2024-03-07T05:59:35Z</dcterms:modified>
  <dc:language>en-US</dc:language>
</cp:coreProperties>
</file>