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710" r:id="rId3"/>
    <p:sldId id="708" r:id="rId4"/>
    <p:sldId id="692" r:id="rId5"/>
    <p:sldId id="712" r:id="rId6"/>
    <p:sldId id="714" r:id="rId7"/>
    <p:sldId id="709" r:id="rId8"/>
    <p:sldId id="711" r:id="rId9"/>
    <p:sldId id="258" r:id="rId10"/>
    <p:sldId id="71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D167A-DB16-4131-8F18-4883ED5C187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E968C-F79A-4C97-A8FD-307EAFCEA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/>
          </a:p>
        </p:txBody>
      </p:sp>
      <p:sp>
        <p:nvSpPr>
          <p:cNvPr id="125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E1CD5-D3C2-467A-84D8-07A1F3FBBE02}" type="slidenum">
              <a:rPr lang="en-US" altLang="de-DE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/>
          </a:p>
        </p:txBody>
      </p:sp>
      <p:sp>
        <p:nvSpPr>
          <p:cNvPr id="125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E1CD5-D3C2-467A-84D8-07A1F3FBBE02}" type="slidenum">
              <a:rPr lang="en-US" altLang="de-DE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0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EF9-CE07-1C20-0139-5BECC8600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68DA1-3AE8-5C55-C699-F0197D601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92BC8-CAE8-4129-08E9-393C52F7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5594C-69D6-6F48-36EA-B2D7350E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45B34-E9F9-227A-713E-A4ECC82B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0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3B96-B376-8893-5BD9-A1EB0CB3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95A72-ACB8-F0F0-77C7-2BF2D8540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45E7-BE64-A107-E40A-24AD7FCE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4FCFC-9AA2-EC04-E454-9F4AE6C1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0D42-F284-00FE-9CCF-65DD188E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7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ABF9E-27C6-F649-1979-9516EC2C6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21D1D-0D4F-85DF-8C25-8FF6346DE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640C0-BF4B-A6BC-B554-587CF03F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2AFC-9FE7-FD25-49A8-38813C9B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7526-4A90-BF23-36D4-7D8CD18F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3557-AFB1-470D-89B1-CD57D7D1946C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1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62AF-DEEB-4A54-B1A5-D5D6E8D03F6C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5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CEDD-D8DD-4ACB-9EB2-F25F2CA1F2F7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250B-7F9A-48DE-94D3-1BED14CF0EE8}" type="datetime1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0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261E-2E85-4BC3-9244-56E1F110C16C}" type="datetime1">
              <a:rPr lang="ru-RU" smtClean="0"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56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003F-D646-413B-9EE6-04E1830A68D7}" type="datetime1">
              <a:rPr lang="ru-RU" smtClean="0"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1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A51-389F-41D7-BD2E-4DAF38AA09BB}" type="datetime1">
              <a:rPr lang="ru-RU" smtClean="0"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1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23CD-5691-4894-BA8E-B935931B0D42}" type="datetime1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6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3F66-1548-E0F8-099A-1E0099CF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C157-92F8-04EA-3C6A-746FCA8E3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30DB-3D0E-F3FF-AD5C-EA49A142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3DDED-E463-73E4-C6DA-7D918665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597A-EDF2-9737-30DE-D9D36081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7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02B-D833-43B6-83E0-DA46A5FD00FF}" type="datetime1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35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6ADC-32E8-4697-A783-13AFAAA32BE1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4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50C-E393-44F7-83A5-9C3673E1F8C1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16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17B2-E115-2317-7E4D-34054F4A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13C8A-E687-F368-9D2C-B5287B4F4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EBACC-33F6-90E5-B790-3185CB2C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2B0E-9E29-F8B1-DBE3-4A2FCA40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9FE49-19F8-115D-D7A8-BB26F588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302F-AD93-4333-765A-66E7512C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BA26-6F50-C3DB-7D81-351AEF1FA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28D02-FBA3-7B1F-5968-ED6D98E1D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B2A4A-2C67-3421-413E-C75F8822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5AD2E-081D-8305-AB93-AA160CD0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7FFD7-7D92-1CDD-941D-12133572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9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9501-C2B5-24FB-002E-530FB34D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6A39-2F29-8EC7-DF6D-230B4BB3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47850-85CE-2131-21F7-F6693EC9E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5C286-AC2F-B9EB-A6A5-46D68747F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AB5E2-0531-8239-918A-CAB07C6D0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D0894-6D85-3DFF-2697-5325F975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06F05-B5E5-5F29-9A6D-E3064254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F2AA8-FC22-F995-9147-ECE349E0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0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B8B5-E700-6BC7-A470-D3C728E4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AF4DA-88FF-84E1-DB8D-23469CDF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5AF8B-214D-609D-D172-C49FE69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894A9-4031-0098-C954-28E8C0FC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0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37870-54C9-C47C-0CA7-B55F40B5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3F3CD-2E18-E8F2-C377-A451B872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05B6C-F46B-91FC-3C0B-B2F7A31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9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C7E-FD3C-66FC-0572-9BC24B9F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8F32-1F4B-B6F3-537B-1C31513CE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65FFE-8A75-ED73-0446-8FA99CF23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2EB74-EBA6-F9BF-EDFC-B7307359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D0E62-529B-6089-F0E1-15D7F5BD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111A6-BFCE-20CD-D538-F562B590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73DF-0339-1066-DB97-8DC0BE28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83E70-827E-218D-8534-54BECA1B9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D84D9-AFA9-2BCC-4CE9-5A66B3F14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DEBC9-FD6C-11F9-1C22-580E7FD5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A26DC-69D3-1FB4-8239-349DB12F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BC675-05B5-C8AE-0CB7-80E820AA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9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FA5EA-CD0E-9AEB-FD02-3B18F09B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9D5A2-4BBE-356E-1EAA-D63479E31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EED20-EBE0-4901-155D-B80D7A7F4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65C4E3-845D-4D94-B260-44F7FCCF062E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C2FAA-5FC8-2F55-51F7-2AB30E8A2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F09E3-2904-06E7-4884-A28800371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FB6B50-BC7F-4207-82BF-5A0DB98E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74159-9DB0-460F-9A96-1F22454EB446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46AE-9740-416C-AC99-F562DB08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2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gif"/><Relationship Id="rId7" Type="http://schemas.openxmlformats.org/officeDocument/2006/relationships/image" Target="../media/image38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QCD diagram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7504" y="692696"/>
            <a:ext cx="887226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particle differential and integrated yields are used to determine 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freeze-out conditions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Statistical Model of Hadron Production, abundancy (</a:t>
            </a:r>
            <a:r>
              <a:rPr lang="en-US" alt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particles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emitted from the interaction region in statistical equilibrium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mass 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charge 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baryon number 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spin factor 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= 2s+1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82288" y="1500618"/>
            <a:ext cx="4263393" cy="346391"/>
            <a:chOff x="899592" y="1608277"/>
            <a:chExt cx="5470928" cy="59774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9592" y="1608277"/>
              <a:ext cx="3398444" cy="55785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4376" y="1677493"/>
              <a:ext cx="1296144" cy="528524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158588" y="1646563"/>
              <a:ext cx="915788" cy="531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where</a:t>
              </a:r>
              <a:endParaRPr lang="ru-RU" sz="1400" dirty="0"/>
            </a:p>
          </p:txBody>
        </p:sp>
      </p:grp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1806245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Particle </a:t>
            </a:r>
            <a:r>
              <a:rPr lang="en-US" alt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yields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ru-RU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as fit parameters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chemical freeze-out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conditions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0" y="214495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hydrodynamic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model, three parameters define shape of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spectra from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thermalized source + radial flow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Blast-Wave model)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n-US" alt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alt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kinetic freeze out temperature</a:t>
            </a:r>
          </a:p>
          <a:p>
            <a:pPr lvl="1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ru-RU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&gt;: transverse radial flow velocity</a:t>
            </a:r>
          </a:p>
          <a:p>
            <a:pPr lvl="1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velocity profile exponent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US" alt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400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-differential spectra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alt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ru-RU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as fit parameters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</a:t>
            </a: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freeze-out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1005" y="2516121"/>
            <a:ext cx="2940394" cy="10262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81793" y="3979976"/>
            <a:ext cx="1507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 96, 044904 (2017)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58" y="4195420"/>
            <a:ext cx="2316316" cy="216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061" y="4257319"/>
            <a:ext cx="2207805" cy="2098101"/>
          </a:xfrm>
          <a:prstGeom prst="rect">
            <a:avLst/>
          </a:prstGeom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061424" y="4332003"/>
            <a:ext cx="3918348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n-US" alt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1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alt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up to 19.6 GeV and then remains constant and similar for all centralities</a:t>
            </a:r>
          </a:p>
          <a:p>
            <a:pPr marL="360000" lvl="1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alt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US" altLang="ru-RU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from central to peripheral collisions suggesting longer lived fireball in central collisions</a:t>
            </a:r>
          </a:p>
          <a:p>
            <a:pPr marL="360000" lvl="1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ru-RU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descreases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central to peripheral collisions suggesting stronger expansion in central collisions</a:t>
            </a:r>
          </a:p>
        </p:txBody>
      </p:sp>
    </p:spTree>
    <p:extLst>
      <p:ext uri="{BB962C8B-B14F-4D97-AF65-F5344CB8AC3E}">
        <p14:creationId xmlns:p14="http://schemas.microsoft.com/office/powerpoint/2010/main" val="26344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Strangeness production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757" y="1566621"/>
            <a:ext cx="4694643" cy="2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0668" y="1566622"/>
            <a:ext cx="2216189" cy="286115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51220" y="1232703"/>
            <a:ext cx="2014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NA57 and WA97 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SPS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55055" y="1251007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RHIC/LHC</a:t>
            </a:r>
            <a:endParaRPr lang="ru-RU" sz="1400" b="1" dirty="0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0" y="4466010"/>
            <a:ext cx="9002886" cy="211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consensus on the dominant strangeness enhancement mechanisms: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strangeness enhancement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QGP contradicts with the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collision energy dependence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strangeness suppression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pp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canonical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suppression models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reproduces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(1020)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n-US" alt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measurements (vs. 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multiplicity, event shape, energy balance) of strange particles are needed in 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p+A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A+A collisions at NICA energies: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hadrons, including strangeness (yields, spectra, and ratios)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EOS, in-medium effects, and chemical equilibration can be probed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and phase transformations in QCD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61764" y="620688"/>
            <a:ext cx="8820471" cy="59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mid 80s,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strangeness enhancement is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as a signature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QGP formation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xperimentally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in heavy-ion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collisions at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AGS, SPS, RHIC, and LHC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</a:p>
        </p:txBody>
      </p:sp>
    </p:spTree>
    <p:extLst>
      <p:ext uri="{BB962C8B-B14F-4D97-AF65-F5344CB8AC3E}">
        <p14:creationId xmlns:p14="http://schemas.microsoft.com/office/powerpoint/2010/main" val="245938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6E25F6-45EA-7C4E-C807-B3F8CB6BAB5B}"/>
              </a:ext>
            </a:extLst>
          </p:cNvPr>
          <p:cNvSpPr txBox="1"/>
          <p:nvPr/>
        </p:nvSpPr>
        <p:spPr>
          <a:xfrm>
            <a:off x="0" y="5955294"/>
            <a:ext cx="860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on yields,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binding energies needed at NICA 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tighter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03913" y="2671059"/>
            <a:ext cx="2146591" cy="3239516"/>
            <a:chOff x="4522867" y="2814151"/>
            <a:chExt cx="2146591" cy="32395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FD1F14-82FA-913A-1114-90D9D9D1C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2867" y="3001742"/>
              <a:ext cx="2146591" cy="30519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48B2A4-25A6-DC91-B134-3A6891CD37A1}"/>
                </a:ext>
              </a:extLst>
            </p:cNvPr>
            <p:cNvSpPr txBox="1"/>
            <p:nvPr/>
          </p:nvSpPr>
          <p:spPr>
            <a:xfrm>
              <a:off x="5485904" y="2814151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QM’2022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(hyper)nuclei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-25660" y="1403324"/>
            <a:ext cx="88204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studies are crucial: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mechanism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Y-N (Y-Y, Y-N-N) potentials, strange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of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for 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astronuclear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hyperons expected to exist in the inner core of neutron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-25659" y="654216"/>
            <a:ext cx="88204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mechanism usually described with two classes of phenomenological models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(SHM)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phase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transition, </a:t>
            </a:r>
            <a:r>
              <a:rPr lang="en-US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∝ 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(-m/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coalescence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(anti)nucleons close in phase space (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Δp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p</a:t>
            </a:r>
            <a:r>
              <a:rPr lang="en-US" alt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matching the spin state form a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0896" y="2252635"/>
            <a:ext cx="9034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 predict enhanced 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at NICA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reachable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70844" y="2671059"/>
            <a:ext cx="3157092" cy="3222649"/>
            <a:chOff x="432775" y="2831019"/>
            <a:chExt cx="3157092" cy="322264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32775" y="3001744"/>
              <a:ext cx="3157092" cy="3051924"/>
              <a:chOff x="-1412960" y="2522123"/>
              <a:chExt cx="4705337" cy="4140000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12960" y="2522123"/>
                <a:ext cx="4705337" cy="41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16441" y="2643447"/>
                <a:ext cx="720000" cy="3530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テキスト ボックス 5"/>
            <p:cNvSpPr txBox="1">
              <a:spLocks noChangeArrowheads="1"/>
            </p:cNvSpPr>
            <p:nvPr/>
          </p:nvSpPr>
          <p:spPr bwMode="auto">
            <a:xfrm>
              <a:off x="1208752" y="2831019"/>
              <a:ext cx="18181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ja-JP" sz="8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34" charset="-128"/>
                  <a:cs typeface="Times New Roman" panose="02020603050405020304" pitchFamily="18" charset="0"/>
                </a:rPr>
                <a:t>A. </a:t>
              </a:r>
              <a:r>
                <a:rPr kumimoji="1" lang="en-US" altLang="ja-JP" sz="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34" charset="-128"/>
                  <a:cs typeface="Times New Roman" panose="02020603050405020304" pitchFamily="18" charset="0"/>
                </a:rPr>
                <a:t>Andronic</a:t>
              </a:r>
              <a:r>
                <a:rPr kumimoji="1" lang="en-US" altLang="ja-JP" sz="8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34" charset="-128"/>
                  <a:cs typeface="Times New Roman" panose="02020603050405020304" pitchFamily="18" charset="0"/>
                </a:rPr>
                <a:t> et al, PLB 697 (2011) 203 </a:t>
              </a:r>
              <a:endParaRPr kumimoji="1" lang="ja-JP" altLang="en-US" sz="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84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System collectivity and critical point</a:t>
            </a:r>
            <a:endParaRPr lang="ru-RU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5909" y="687796"/>
            <a:ext cx="865169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fluctuations for (net)proton/kaon multiplicity distributions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lobal hyperon polarization in mid-central A+A collisions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,  and antiparticles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Spin alignment of vector mesons, K</a:t>
            </a:r>
            <a:r>
              <a:rPr lang="en-US" alt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(892) and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(1020)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174" y="1700808"/>
            <a:ext cx="2778607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0921" y="1700808"/>
            <a:ext cx="2689271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498144" y="5484343"/>
                <a:ext cx="2930482" cy="44300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𝑑𝑐𝑜𝑠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sub>
                              </m:s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144" y="5484343"/>
                <a:ext cx="2930482" cy="443006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0" y="6165304"/>
            <a:ext cx="902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Task for the MPD: extra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points in the energy range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GeV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small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uncertainties to constrain model assumption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424" y="4072804"/>
            <a:ext cx="2089078" cy="14115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25" t="12057" r="1" b="33781"/>
          <a:stretch/>
        </p:blipFill>
        <p:spPr>
          <a:xfrm>
            <a:off x="5112326" y="4016685"/>
            <a:ext cx="2324447" cy="20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" y="0"/>
            <a:ext cx="9143998" cy="61555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stomShape 1"/>
          <p:cNvSpPr/>
          <p:nvPr/>
        </p:nvSpPr>
        <p:spPr>
          <a:xfrm>
            <a:off x="1" y="95722"/>
            <a:ext cx="9143998" cy="380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Hadronic phase</a:t>
            </a:r>
            <a:endParaRPr lang="en-US" sz="3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" y="640048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 hadronic phase distorts signals of the early QGP state. Properties of the hadronic phase are studied by measuring properties of short-lived hadronic resonances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56" y="1577360"/>
            <a:ext cx="4224405" cy="584919"/>
          </a:xfrm>
          <a:prstGeom prst="rect">
            <a:avLst/>
          </a:prstGeom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-66501" y="1222610"/>
            <a:ext cx="78982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 yields of resonances depend on: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lvl="1" indent="-342900">
              <a:buFont typeface="Wingdings" panose="05000000000000000000" pitchFamily="2" charset="2"/>
              <a:buChar char="ü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resonance yields at chemical freeze-out</a:t>
            </a:r>
          </a:p>
          <a:p>
            <a:pPr marL="792000" lvl="1" indent="-342900"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lifetime of the resonance and the hadronic phase</a:t>
            </a:r>
          </a:p>
          <a:p>
            <a:pPr marL="792000" lvl="1" indent="-342900"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type and scattering cross sections of daughter particles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6" y="3653288"/>
            <a:ext cx="3186616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71489"/>
            <a:ext cx="3045800" cy="21235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6"/>
              <p:cNvSpPr txBox="1">
                <a:spLocks noChangeArrowheads="1"/>
              </p:cNvSpPr>
              <p:nvPr/>
            </p:nvSpPr>
            <p:spPr bwMode="auto">
              <a:xfrm>
                <a:off x="1" y="2291850"/>
                <a:ext cx="9143998" cy="140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3238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hadronic phase are studied by measuring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ratios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yields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long-lived particles with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same/similar quark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contents: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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</a:t>
                </a:r>
                <a:r>
                  <a:rPr lang="en-US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K,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K,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*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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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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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</a:t>
                </a:r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Measurements in a wide energy range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7-5000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support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existence of a </a:t>
                </a:r>
                <a:r>
                  <a:rPr lang="en-US" altLang="ru-RU" sz="1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 phase that lives long enough </a:t>
                </a:r>
                <a:r>
                  <a:rPr lang="en-US" altLang="ru-RU" sz="16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(up to </a:t>
                </a:r>
                <a:r>
                  <a:rPr lang="en-US" altLang="ru-RU" sz="16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lang="en-US" altLang="ru-RU" sz="16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:r>
                  <a:rPr lang="en-US" altLang="ru-RU" sz="1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altLang="ru-RU" sz="1600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altLang="ru-RU" sz="1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ru-RU" sz="16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ru-RU" sz="1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cause a significant reduction of the reconstructed yields of short-lived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resonances</a:t>
                </a:r>
                <a:endParaRPr lang="en-US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2291850"/>
                <a:ext cx="9143998" cy="1406795"/>
              </a:xfrm>
              <a:prstGeom prst="rect">
                <a:avLst/>
              </a:prstGeom>
              <a:blipFill>
                <a:blip r:embed="rId5"/>
                <a:stretch>
                  <a:fillRect l="-267" t="-1299" b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2" y="5822718"/>
            <a:ext cx="914399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emulators/models of the hadronic phase should be tuned to reproduce measurements for resonances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for the early QGP phase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filtered through the hadronic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capabilities: light identified hadrons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6_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0" y="2035653"/>
            <a:ext cx="2395017" cy="18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5617534" y="2059687"/>
            <a:ext cx="2161144" cy="2012929"/>
            <a:chOff x="3203555" y="3948045"/>
            <a:chExt cx="2297607" cy="1785705"/>
          </a:xfrm>
        </p:grpSpPr>
        <p:pic>
          <p:nvPicPr>
            <p:cNvPr id="18" name="Рисунок 14_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55" y="3948045"/>
              <a:ext cx="2297607" cy="178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CustomShape 7"/>
            <p:cNvSpPr/>
            <p:nvPr/>
          </p:nvSpPr>
          <p:spPr>
            <a:xfrm>
              <a:off x="5055926" y="3980188"/>
              <a:ext cx="262919" cy="25033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1227" tIns="30613" rIns="61227" bIns="30613">
              <a:spAutoFit/>
            </a:bodyPr>
            <a:lstStyle/>
            <a:p>
              <a:pPr>
                <a:defRPr/>
              </a:pPr>
              <a:r>
                <a:rPr lang="pl-PL" sz="1225" b="1" spc="-1">
                  <a:solidFill>
                    <a:srgbClr val="000000"/>
                  </a:solidFill>
                  <a:latin typeface="Calibri"/>
                </a:rPr>
                <a:t>K</a:t>
              </a:r>
              <a:r>
                <a:rPr lang="pl-PL" sz="1225" b="1" spc="-1" baseline="30000">
                  <a:solidFill>
                    <a:srgbClr val="000000"/>
                  </a:solidFill>
                  <a:latin typeface="Calibri"/>
                </a:rPr>
                <a:t>+</a:t>
              </a:r>
              <a:endParaRPr lang="en-US" sz="1225" spc="-1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44987" y="2043024"/>
            <a:ext cx="2161144" cy="1879177"/>
            <a:chOff x="6033302" y="3948045"/>
            <a:chExt cx="2297607" cy="1785705"/>
          </a:xfrm>
        </p:grpSpPr>
        <p:pic>
          <p:nvPicPr>
            <p:cNvPr id="21" name="Рисунок 15_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302" y="3948045"/>
              <a:ext cx="2297607" cy="178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ustomShape 8"/>
            <p:cNvSpPr/>
            <p:nvPr/>
          </p:nvSpPr>
          <p:spPr>
            <a:xfrm>
              <a:off x="7928530" y="3980188"/>
              <a:ext cx="262919" cy="25033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1227" tIns="30613" rIns="61227" bIns="30613">
              <a:spAutoFit/>
            </a:bodyPr>
            <a:lstStyle/>
            <a:p>
              <a:pPr>
                <a:defRPr/>
              </a:pPr>
              <a:r>
                <a:rPr lang="pl-PL" sz="1225" b="1" spc="-1" dirty="0">
                  <a:solidFill>
                    <a:srgbClr val="000000"/>
                  </a:solidFill>
                  <a:latin typeface="Symbol"/>
                </a:rPr>
                <a:t>p</a:t>
              </a:r>
              <a:r>
                <a:rPr lang="pl-PL" sz="1225" b="1" spc="-1" baseline="30000" dirty="0">
                  <a:solidFill>
                    <a:srgbClr val="000000"/>
                  </a:solidFill>
                  <a:latin typeface="Calibri"/>
                </a:rPr>
                <a:t>+</a:t>
              </a:r>
              <a:endParaRPr lang="en-US" sz="1225" b="1" spc="-1" dirty="0"/>
            </a:p>
          </p:txBody>
        </p:sp>
      </p:grp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0" y="619898"/>
            <a:ext cx="908507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hadrons: large and homogeneous acceptance + excellent PID capabilities of the TPC and TOF:</a:t>
            </a:r>
          </a:p>
          <a:p>
            <a:pPr marL="540000" lvl="2" indent="-1800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space corresponding to ~ 70% of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/K/p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production</a:t>
            </a:r>
          </a:p>
          <a:p>
            <a:pPr marL="540000" lvl="2" indent="-1800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hadron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spectra are measured  from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~ 0.1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GeV/c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-2315" y="1498687"/>
            <a:ext cx="8820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0-5% central AuAu@9 GeV (PHSD)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event/detector simulation and reconstruction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54557" y="1755307"/>
            <a:ext cx="17732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Phys.Part.Nucl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53 (2022) 2, 203-206 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29463" y="4055952"/>
            <a:ext cx="908507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 mesons (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, K</a:t>
            </a:r>
            <a:r>
              <a:rPr lang="en-US" alt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, ’)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ECAL reconstruction + photon conversion method (PCM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  <a:p>
            <a:pPr marL="360000" lvl="1" indent="-360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ranges  of charged particle measurements</a:t>
            </a:r>
          </a:p>
          <a:p>
            <a:pPr marL="360000" lvl="1" indent="-360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different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systematics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114109" y="5178974"/>
            <a:ext cx="8820471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spcBef>
                <a:spcPts val="600"/>
              </a:spcBef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will be able to measure differential production spectra, integrated yields and &lt;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&gt;, </a:t>
            </a:r>
            <a:b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ratios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wide variety of identified hadrons (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, K, , 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p,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’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spcBef>
                <a:spcPts val="600"/>
              </a:spcBef>
              <a:buNone/>
            </a:pPr>
            <a:endParaRPr lang="en-US" altLang="ru-RU" sz="6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415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29394" y="3069790"/>
            <a:ext cx="405000" cy="1512000"/>
          </a:xfrm>
          <a:prstGeom prst="rect">
            <a:avLst/>
          </a:prstGeom>
          <a:solidFill>
            <a:srgbClr val="ECF3FA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de-DE" altLang="de-DE" sz="1800" kern="0">
              <a:solidFill>
                <a:srgbClr val="000000"/>
              </a:solidFill>
            </a:endParaRPr>
          </a:p>
        </p:txBody>
      </p:sp>
      <p:pic>
        <p:nvPicPr>
          <p:cNvPr id="5" name="Picture 4" descr="A graph of a mass&#10;&#10;Description automatically generated">
            <a:extLst>
              <a:ext uri="{FF2B5EF4-FFF2-40B4-BE49-F238E27FC236}">
                <a16:creationId xmlns:a16="http://schemas.microsoft.com/office/drawing/2014/main" id="{D92A1BFC-D7C5-C587-E145-06846ADD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04" y="1589934"/>
            <a:ext cx="3001359" cy="2060821"/>
          </a:xfrm>
          <a:prstGeom prst="rect">
            <a:avLst/>
          </a:prstGeom>
        </p:spPr>
      </p:pic>
      <p:pic>
        <p:nvPicPr>
          <p:cNvPr id="6" name="Picture 5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BE4439D0-0CE4-6179-EDC2-3BD2AF27520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37" y="3872178"/>
            <a:ext cx="3128264" cy="2012155"/>
          </a:xfrm>
          <a:prstGeom prst="rect">
            <a:avLst/>
          </a:prstGeom>
        </p:spPr>
      </p:pic>
      <p:pic>
        <p:nvPicPr>
          <p:cNvPr id="7" name="Рисунок 16" descr="L0_pTspectr.png">
            <a:extLst>
              <a:ext uri="{FF2B5EF4-FFF2-40B4-BE49-F238E27FC236}">
                <a16:creationId xmlns:a16="http://schemas.microsoft.com/office/drawing/2014/main" id="{842506A2-AE35-EF36-4009-D75A717F6B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0304" y="3866343"/>
            <a:ext cx="3128264" cy="2060821"/>
          </a:xfrm>
          <a:prstGeom prst="rect">
            <a:avLst/>
          </a:prstGeom>
        </p:spPr>
      </p:pic>
      <p:pic>
        <p:nvPicPr>
          <p:cNvPr id="8" name="Рисунок 12" descr="L0.png">
            <a:extLst>
              <a:ext uri="{FF2B5EF4-FFF2-40B4-BE49-F238E27FC236}">
                <a16:creationId xmlns:a16="http://schemas.microsoft.com/office/drawing/2014/main" id="{F818D962-2745-3914-5729-2718FE36666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1894" y="1589934"/>
            <a:ext cx="3001359" cy="20608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capabilities: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(multi)strange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baryons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711" y="5971741"/>
            <a:ext cx="879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will provide measurements of strange kaons, (multi)strange baryons and resonances 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A+A collisions at NICA energies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-178456" y="1243415"/>
            <a:ext cx="9037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BiBi@9.2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(UrQMD), 10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10814" y="1048242"/>
            <a:ext cx="4342383" cy="2880000"/>
          </a:xfrm>
          <a:prstGeom prst="rect">
            <a:avLst/>
          </a:prstGeom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0" y="578759"/>
            <a:ext cx="9085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phase-space coverage for (multi)strange baryons, large signal-to-background ratios due to the secondary vertex reconstruction (topology selections) in the TPC and hadron identification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523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BC1F09-6CC1-1FCB-AEBE-1C5CBEBF6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46" y="1054380"/>
            <a:ext cx="2750915" cy="1817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46ED35-4096-0EAF-83BA-4D857358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78" y="1011899"/>
            <a:ext cx="2751035" cy="1818000"/>
          </a:xfrm>
          <a:prstGeom prst="rect">
            <a:avLst/>
          </a:prstGeom>
        </p:spPr>
      </p:pic>
      <p:pic>
        <p:nvPicPr>
          <p:cNvPr id="4" name="Рисунок 12" descr="H3L2p_10M.png">
            <a:extLst>
              <a:ext uri="{FF2B5EF4-FFF2-40B4-BE49-F238E27FC236}">
                <a16:creationId xmlns:a16="http://schemas.microsoft.com/office/drawing/2014/main" id="{B7DB9B2D-E0C8-6C16-78CC-88B0237A81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982" y="4025310"/>
            <a:ext cx="2674743" cy="1836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F7CA4-B41B-98AF-9FF9-2A5293FC1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975" y="3996825"/>
            <a:ext cx="2774050" cy="1911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643ABD-5FF4-B837-9BBE-317A5C5AA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582" y="4025310"/>
            <a:ext cx="2782502" cy="1916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9036D-19F3-0E57-10C1-E888CC0A25F4}"/>
              </a:ext>
            </a:extLst>
          </p:cNvPr>
          <p:cNvSpPr txBox="1"/>
          <p:nvPr/>
        </p:nvSpPr>
        <p:spPr>
          <a:xfrm>
            <a:off x="0" y="582703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particle tracking and excellent particle identification capabilities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reconstruction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hadrons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capabilities: light (hyper)nuclei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66944" y="3738063"/>
            <a:ext cx="18101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Phys.Part.Nucl.Lett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19 (2022) 1, 46-53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9036D-19F3-0E57-10C1-E888CC0A25F4}"/>
              </a:ext>
            </a:extLst>
          </p:cNvPr>
          <p:cNvSpPr txBox="1"/>
          <p:nvPr/>
        </p:nvSpPr>
        <p:spPr>
          <a:xfrm>
            <a:off x="8314" y="2907066"/>
            <a:ext cx="8911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high-statistics runs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NICA/MPD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better constrain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models in the high baryon density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9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99036D-19F3-0E57-10C1-E888CC0A25F4}"/>
              </a:ext>
            </a:extLst>
          </p:cNvPr>
          <p:cNvSpPr txBox="1"/>
          <p:nvPr/>
        </p:nvSpPr>
        <p:spPr>
          <a:xfrm>
            <a:off x="0" y="58270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reconstruct signals from resonance decays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hadron identification in the TPC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TOF, weakly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decaying daughters require additional second vertex and topology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capabilities: hadronic resonances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53" y="1761328"/>
            <a:ext cx="2530454" cy="1856807"/>
          </a:xfrm>
          <a:prstGeom prst="rect">
            <a:avLst/>
          </a:prstGeom>
        </p:spPr>
      </p:pic>
      <p:sp>
        <p:nvSpPr>
          <p:cNvPr id="14" name="CustomShape 6"/>
          <p:cNvSpPr/>
          <p:nvPr/>
        </p:nvSpPr>
        <p:spPr>
          <a:xfrm>
            <a:off x="906328" y="1603675"/>
            <a:ext cx="1167205" cy="250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27" tIns="30613" rIns="61227" bIns="30613">
            <a:spAutoFit/>
          </a:bodyPr>
          <a:lstStyle/>
          <a:p>
            <a:pPr>
              <a:defRPr/>
            </a:pPr>
            <a:r>
              <a:rPr lang="pl-PL" sz="1225" spc="-1" dirty="0">
                <a:solidFill>
                  <a:srgbClr val="000000"/>
                </a:solidFill>
                <a:latin typeface="Symbol"/>
              </a:rPr>
              <a:t>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(1020)</a:t>
            </a:r>
            <a:r>
              <a:rPr lang="pl-PL" sz="1225" spc="-1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225" spc="-1" dirty="0">
                <a:solidFill>
                  <a:srgbClr val="000000"/>
                </a:solidFill>
                <a:latin typeface="Symbol"/>
              </a:rPr>
              <a:t>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 K</a:t>
            </a:r>
            <a:r>
              <a:rPr lang="pl-PL" sz="1225" spc="-1" baseline="30000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pl-PL" sz="1225" spc="-1" baseline="30000" dirty="0">
                <a:solidFill>
                  <a:srgbClr val="000000"/>
                </a:solidFill>
                <a:latin typeface="Times New Roman"/>
              </a:rPr>
              <a:t>-</a:t>
            </a:r>
            <a:endParaRPr lang="en-US" sz="1225" spc="-1" dirty="0"/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6" y="1818136"/>
            <a:ext cx="2499948" cy="1800000"/>
          </a:xfrm>
          <a:prstGeom prst="rect">
            <a:avLst/>
          </a:prstGeom>
        </p:spPr>
      </p:pic>
      <p:sp>
        <p:nvSpPr>
          <p:cNvPr id="16" name="CustomShape 3"/>
          <p:cNvSpPr/>
          <p:nvPr/>
        </p:nvSpPr>
        <p:spPr>
          <a:xfrm>
            <a:off x="4105227" y="1515550"/>
            <a:ext cx="1220104" cy="3445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27" tIns="30613" rIns="61227" bIns="30613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pl-PL" sz="1225" spc="-1" baseline="30000" dirty="0">
                <a:solidFill>
                  <a:srgbClr val="000000"/>
                </a:solidFill>
                <a:latin typeface="Times New Roman"/>
              </a:rPr>
              <a:t>*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pl-PL" sz="1225" spc="-1" dirty="0" smtClean="0">
                <a:solidFill>
                  <a:srgbClr val="000000"/>
                </a:solidFill>
                <a:latin typeface="Times New Roman"/>
              </a:rPr>
              <a:t>892)</a:t>
            </a:r>
            <a:r>
              <a:rPr lang="en-US" sz="1225" spc="-1" baseline="30000" dirty="0">
                <a:solidFill>
                  <a:srgbClr val="000000"/>
                </a:solidFill>
                <a:latin typeface="Symbol"/>
              </a:rPr>
              <a:t>0</a:t>
            </a:r>
            <a:r>
              <a:rPr lang="pl-PL" sz="1225" spc="-1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225" spc="-1" dirty="0">
                <a:solidFill>
                  <a:srgbClr val="000000"/>
                </a:solidFill>
                <a:latin typeface="Symbol"/>
              </a:rPr>
              <a:t>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225" spc="-1" dirty="0">
                <a:solidFill>
                  <a:srgbClr val="000000"/>
                </a:solidFill>
                <a:latin typeface="Symbol"/>
              </a:rPr>
              <a:t></a:t>
            </a:r>
            <a:r>
              <a:rPr lang="pl-PL" sz="1225" spc="-1" baseline="30000" dirty="0">
                <a:solidFill>
                  <a:srgbClr val="000000"/>
                </a:solidFill>
                <a:latin typeface="Symbol"/>
              </a:rPr>
              <a:t></a:t>
            </a:r>
            <a:r>
              <a:rPr lang="pl-PL" sz="1225" spc="-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pl-PL" sz="1225" spc="-1" baseline="30000" dirty="0" smtClean="0">
                <a:solidFill>
                  <a:srgbClr val="000000"/>
                </a:solidFill>
                <a:latin typeface="Symbol"/>
              </a:rPr>
              <a:t></a:t>
            </a:r>
            <a:endParaRPr lang="en-US" sz="1225" spc="-1" dirty="0"/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53" y="1823201"/>
            <a:ext cx="2522221" cy="1800000"/>
          </a:xfrm>
          <a:prstGeom prst="rect">
            <a:avLst/>
          </a:prstGeom>
        </p:spPr>
      </p:pic>
      <p:sp>
        <p:nvSpPr>
          <p:cNvPr id="18" name="CustomShape 5"/>
          <p:cNvSpPr/>
          <p:nvPr/>
        </p:nvSpPr>
        <p:spPr>
          <a:xfrm>
            <a:off x="6871899" y="1529369"/>
            <a:ext cx="1738579" cy="3445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27" tIns="30613" rIns="61227" bIns="30613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225" spc="-1" dirty="0">
                <a:solidFill>
                  <a:srgbClr val="000000"/>
                </a:solidFill>
                <a:latin typeface="Symbol"/>
              </a:rPr>
              <a:t>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(1385)</a:t>
            </a:r>
            <a:r>
              <a:rPr lang="pl-PL" sz="1225" spc="-1" baseline="30000" dirty="0">
                <a:solidFill>
                  <a:srgbClr val="000000"/>
                </a:solidFill>
                <a:latin typeface="Symbol"/>
              </a:rPr>
              <a:t></a:t>
            </a:r>
            <a:r>
              <a:rPr lang="pl-PL" sz="1225" spc="-1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225" spc="-1" dirty="0">
                <a:solidFill>
                  <a:srgbClr val="000000"/>
                </a:solidFill>
                <a:latin typeface="Symbol"/>
              </a:rPr>
              <a:t>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225" spc="-1" dirty="0">
                <a:solidFill>
                  <a:srgbClr val="000000"/>
                </a:solidFill>
                <a:latin typeface="Symbol"/>
              </a:rPr>
              <a:t></a:t>
            </a:r>
            <a:r>
              <a:rPr lang="pl-PL" sz="1225" spc="-1" baseline="30000" dirty="0">
                <a:solidFill>
                  <a:srgbClr val="000000"/>
                </a:solidFill>
                <a:latin typeface="Symbol"/>
              </a:rPr>
              <a:t></a:t>
            </a:r>
            <a:r>
              <a:rPr lang="pl-PL" sz="1225" spc="-1" dirty="0">
                <a:solidFill>
                  <a:srgbClr val="000000"/>
                </a:solidFill>
                <a:latin typeface="Symbol"/>
              </a:rPr>
              <a:t>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pl-PL" sz="1225" spc="-1" dirty="0">
                <a:solidFill>
                  <a:srgbClr val="000000"/>
                </a:solidFill>
                <a:latin typeface="Symbol"/>
              </a:rPr>
              <a:t>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pl-PL" sz="1225" spc="-1" dirty="0">
                <a:solidFill>
                  <a:srgbClr val="000000"/>
                </a:solidFill>
                <a:latin typeface="Symbol"/>
              </a:rPr>
              <a:t></a:t>
            </a:r>
            <a:r>
              <a:rPr lang="pl-PL" sz="1225" spc="-1" dirty="0">
                <a:solidFill>
                  <a:srgbClr val="000000"/>
                </a:solidFill>
                <a:latin typeface="Times New Roman"/>
              </a:rPr>
              <a:t>)</a:t>
            </a:r>
            <a:endParaRPr lang="en-US" sz="1225" spc="-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5250" y="2541401"/>
            <a:ext cx="802236" cy="746316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" y="1191496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BiBi@9.2 GeV (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10 M events after mixed-event background subtraction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4" y="3792608"/>
            <a:ext cx="2504440" cy="179959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78" y="3792608"/>
            <a:ext cx="2504440" cy="1799590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34" y="3807103"/>
            <a:ext cx="2504440" cy="1799590"/>
          </a:xfrm>
          <a:prstGeom prst="rect">
            <a:avLst/>
          </a:prstGeom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64987" y="5790595"/>
            <a:ext cx="869150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spectra match the generated ones within uncertainties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are possible starting from ~ zero momentum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sample most of the yields</a:t>
            </a:r>
          </a:p>
        </p:txBody>
      </p:sp>
    </p:spTree>
    <p:extLst>
      <p:ext uri="{BB962C8B-B14F-4D97-AF65-F5344CB8AC3E}">
        <p14:creationId xmlns:p14="http://schemas.microsoft.com/office/powerpoint/2010/main" val="150776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996</Words>
  <Application>Microsoft Office PowerPoint</Application>
  <PresentationFormat>Экран (4:3)</PresentationFormat>
  <Paragraphs>87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游ゴシック</vt:lpstr>
      <vt:lpstr>Aptos</vt:lpstr>
      <vt:lpstr>Aptos Display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Vadim Kolesnikov</dc:creator>
  <cp:lastModifiedBy>Riabov Victor</cp:lastModifiedBy>
  <cp:revision>38</cp:revision>
  <dcterms:created xsi:type="dcterms:W3CDTF">2024-03-05T12:42:30Z</dcterms:created>
  <dcterms:modified xsi:type="dcterms:W3CDTF">2024-03-07T05:57:37Z</dcterms:modified>
</cp:coreProperties>
</file>