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8" r:id="rId1"/>
    <p:sldMasterId id="2147483721" r:id="rId2"/>
  </p:sldMasterIdLst>
  <p:notesMasterIdLst>
    <p:notesMasterId r:id="rId8"/>
  </p:notesMasterIdLst>
  <p:handoutMasterIdLst>
    <p:handoutMasterId r:id="rId9"/>
  </p:handoutMasterIdLst>
  <p:sldIdLst>
    <p:sldId id="579" r:id="rId3"/>
    <p:sldId id="804" r:id="rId4"/>
    <p:sldId id="805" r:id="rId5"/>
    <p:sldId id="796" r:id="rId6"/>
    <p:sldId id="803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000000"/>
          </p15:clr>
        </p15:guide>
        <p15:guide id="2" pos="25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0" roundtripDataSignature="AMtx7mh/QC6DhQq9hldofp4+NfBqZ2cwP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алерий Трошин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332" autoAdjust="0"/>
  </p:normalViewPr>
  <p:slideViewPr>
    <p:cSldViewPr snapToGrid="0">
      <p:cViewPr varScale="1">
        <p:scale>
          <a:sx n="110" d="100"/>
          <a:sy n="110" d="100"/>
        </p:scale>
        <p:origin x="1644" y="126"/>
      </p:cViewPr>
      <p:guideLst>
        <p:guide orient="horz" pos="119"/>
        <p:guide pos="2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42" Type="http://schemas.openxmlformats.org/officeDocument/2006/relationships/presProps" Target="presProps.xml"/><Relationship Id="rId3" Type="http://schemas.openxmlformats.org/officeDocument/2006/relationships/slide" Target="slides/slide1.xml"/><Relationship Id="rId141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40" Type="http://customschemas.google.com/relationships/presentationmetadata" Target="metadata"/><Relationship Id="rId14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44" Type="http://schemas.openxmlformats.org/officeDocument/2006/relationships/theme" Target="theme/theme1.xml"/><Relationship Id="rId5" Type="http://schemas.openxmlformats.org/officeDocument/2006/relationships/slide" Target="slides/slide3.xml"/><Relationship Id="rId14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C22E1-C4A9-4A4D-B1CC-6B3EC67C346A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2D620-FA48-5748-96F8-242C73C0E13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oogle Shape;111;p1" descr="NICA-Logo_4c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13659" y="-90754"/>
            <a:ext cx="1444341" cy="71145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77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8110483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FAB6-6473-E94C-A204-2E4F0635446F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9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9135-1B0D-1C44-95BB-3AF1437EF13D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3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497C-6143-3B4F-A989-A4676ACA857F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3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D5D4984C-B620-9241-B90E-A4DCB8B4C134}" type="datetime1">
              <a:rPr lang="en-US" smtClean="0"/>
              <a:t>3/7/2024</a:t>
            </a:fld>
            <a:endParaRPr/>
          </a:p>
        </p:txBody>
      </p:sp>
      <p:sp>
        <p:nvSpPr>
          <p:cNvPr id="18" name="Google Shape;18;p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2042" y="256043"/>
            <a:ext cx="7808492" cy="114533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3600" b="1" i="1" strike="noStrike" spc="-1">
              <a:solidFill>
                <a:srgbClr val="00008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72042" y="1780870"/>
            <a:ext cx="7957726" cy="4479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29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1590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FDA4-9D2C-EA42-852D-DFE8A75E1B4B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94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2B5C-2F44-1C44-BD0F-FAFE51FEC4AE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06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B747-D497-134E-88C1-DF785B274518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04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400C-B1DC-D44F-BE00-BEB7CE8E5ED5}" type="datetime1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97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3004-3A90-B542-8B41-C84C34CA3BE0}" type="datetime1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69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C2E79-BE16-D04E-9CB4-E8B443746B28}" type="datetime1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7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BF4A-05F5-D64A-9CCE-C40769BF22C6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85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8F87-F98E-BA4A-AC8A-4EF2B83CA7E2}" type="datetime1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09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5431-D2F5-E34B-9C3E-BC1A482846FE}" type="datetime1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31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BB4-1319-9A4C-BB67-89FE5BF8CD33}" type="datetime1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72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0F6B-2380-EB49-A74F-CAACAEB77322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0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F001-A5EA-0D48-BBB2-6D32257F4B15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08D3-2855-4047-94F0-71DC950091BB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5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898C-6F01-344F-8D63-4E0123847293}" type="datetime1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991B-0B38-7040-90B2-D8C6AC6DE935}" type="datetime1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9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F3AD-4799-2446-95AF-26CEEC5B176D}" type="datetime1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0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F8D9-8E6C-0A4F-8447-7F1055095345}" type="datetime1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1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06DF-8779-7446-AC8F-7323DCCCFDF1}" type="datetime1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4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DCE7A-9071-4D40-8FF7-25E215899B32}" type="datetime1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9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7A3E-143D-A040-98CF-B0B0CB295B5B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4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704" r:id="rId12"/>
    <p:sldLayoutId id="2147483705" r:id="rId1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7A3E-143D-A040-98CF-B0B0CB295B5B}" type="datetime1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7E881-045B-2548-B32C-6541F40C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7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700" y="927100"/>
            <a:ext cx="5829300" cy="5651500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 topics 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 </a:t>
            </a:r>
            <a:r>
              <a:rPr lang="en-US" sz="7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7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earch for QCD critical point 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-monotonic energy dependence of net-proton  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kσ</a:t>
            </a:r>
            <a:r>
              <a:rPr lang="en-US" sz="72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</a:t>
            </a:r>
            <a:r>
              <a:rPr lang="en-US" sz="7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/C</a:t>
            </a:r>
            <a:r>
              <a:rPr lang="en-US" sz="7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for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 most central 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lang="en-US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Chiral </a:t>
            </a:r>
            <a:r>
              <a:rPr lang="en-US" sz="7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magnetic effect search 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isobar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collisions: charge separation due to anomaly induced chiral imbalance and large (10</a:t>
            </a:r>
            <a:r>
              <a:rPr lang="en-US" sz="7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T) magnetic 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field. The Chiral Magnetic Effect can only operate in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deconfined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chirally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symmetric 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phase. See  search for CME in  arxiv.2109.00131: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200" i="1" dirty="0" smtClean="0">
              <a:solidFill>
                <a:srgbClr val="000000"/>
              </a:solidFill>
              <a:latin typeface="Times New Roman" panose="02020603050405020304" pitchFamily="18" charset="0"/>
              <a:ea typeface="Lucida Grande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Lucida Grande"/>
                <a:cs typeface="Times New Roman" panose="02020603050405020304" pitchFamily="18" charset="0"/>
              </a:rPr>
              <a:t>Φ</a:t>
            </a:r>
            <a:r>
              <a:rPr lang="en-US" sz="7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Grande"/>
                <a:cs typeface="Times New Roman" panose="02020603050405020304" pitchFamily="18" charset="0"/>
              </a:rPr>
              <a:t>*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7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Grande"/>
                <a:cs typeface="Times New Roman" panose="02020603050405020304" pitchFamily="18" charset="0"/>
              </a:rPr>
              <a:t>Φ-Ψ</a:t>
            </a:r>
            <a:r>
              <a:rPr lang="en-US" sz="7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with   </a:t>
            </a:r>
            <a:r>
              <a:rPr lang="en-US" sz="72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Lucida Grande"/>
                <a:cs typeface="Times New Roman" panose="02020603050405020304" pitchFamily="18" charset="0"/>
              </a:rPr>
              <a:t>Φ</a:t>
            </a:r>
            <a:r>
              <a:rPr lang="en-US" sz="7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Grande"/>
                <a:cs typeface="Times New Roman" panose="02020603050405020304" pitchFamily="18" charset="0"/>
              </a:rPr>
              <a:t> 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7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Grande"/>
                <a:cs typeface="Times New Roman" panose="02020603050405020304" pitchFamily="18" charset="0"/>
              </a:rPr>
              <a:t>Φ</a:t>
            </a:r>
            <a:r>
              <a:rPr lang="en-US" sz="7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RP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the azimuthal angle of a particle and of the  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Plane (RP).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7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correlator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mr-IN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/>
              </a:rPr>
              <a:t>γ</a:t>
            </a:r>
            <a:r>
              <a:rPr lang="mr-IN" sz="7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/>
              </a:rPr>
              <a:t>αβ </a:t>
            </a:r>
            <a:r>
              <a:rPr lang="mr-IN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/>
              </a:rPr>
              <a:t>= 〈cos(φ</a:t>
            </a:r>
            <a:r>
              <a:rPr lang="mr-IN" sz="7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/>
              </a:rPr>
              <a:t>α</a:t>
            </a:r>
            <a:r>
              <a:rPr lang="mr-IN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/>
              </a:rPr>
              <a:t> + φ</a:t>
            </a:r>
            <a:r>
              <a:rPr lang="mr-IN" sz="7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/>
              </a:rPr>
              <a:t>β </a:t>
            </a:r>
            <a:r>
              <a:rPr lang="mr-IN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/>
              </a:rPr>
              <a:t>− </a:t>
            </a:r>
            <a:r>
              <a:rPr lang="mr-IN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/>
              </a:rPr>
              <a:t>2Ψ</a:t>
            </a:r>
            <a:r>
              <a:rPr lang="en-US" sz="7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7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mr-IN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/>
              </a:rPr>
              <a:t>)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Here φ</a:t>
            </a:r>
            <a:r>
              <a:rPr lang="en-US" sz="7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φ</a:t>
            </a:r>
            <a:r>
              <a:rPr lang="en-US" sz="7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 azimuthal angles of particles of interest (POIs</a:t>
            </a:r>
            <a:r>
              <a:rPr lang="en-US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items require precise event centrality </a:t>
            </a:r>
            <a:b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reaction plane (RP) definition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>
              <a:lnSpc>
                <a:spcPct val="120000"/>
              </a:lnSpc>
              <a:spcBef>
                <a:spcPts val="0"/>
              </a:spcBef>
              <a:buAutoNum type="arabicParenR"/>
            </a:pPr>
            <a:endParaRPr lang="en-US" sz="4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25" y="793205"/>
            <a:ext cx="2870200" cy="21803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249" y="3451737"/>
            <a:ext cx="2002472" cy="23749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67209" y="5887597"/>
            <a:ext cx="1447832" cy="2271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D.Kharzeev</a:t>
            </a:r>
            <a:r>
              <a:rPr lang="en-US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arXiv:1312.3348 </a:t>
            </a:r>
            <a:endParaRPr lang="en-US" sz="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2200" y="3486317"/>
            <a:ext cx="5054600" cy="53306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20" y="-5230"/>
            <a:ext cx="9143680" cy="6462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599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Global observables with MPD at high </a:t>
            </a:r>
            <a:r>
              <a:rPr lang="en-US" sz="3599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endParaRPr lang="ru-RU" sz="3599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8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700" y="927100"/>
            <a:ext cx="5829300" cy="5651500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2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/>
          </a:p>
          <a:p>
            <a:pPr marL="1371600" indent="-1371600">
              <a:lnSpc>
                <a:spcPct val="120000"/>
              </a:lnSpc>
              <a:spcBef>
                <a:spcPts val="0"/>
              </a:spcBef>
              <a:buAutoNum type="arabicParenR"/>
            </a:pPr>
            <a:endParaRPr lang="en-US" sz="4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2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>
                <a:solidFill>
                  <a:schemeClr val="tx1"/>
                </a:solidFill>
                <a:latin typeface="Times New Roman"/>
                <a:cs typeface="Times New Roman"/>
              </a:rPr>
              <a:t>      </a:t>
            </a:r>
            <a:endParaRPr lang="en-US" sz="8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 flipV="1">
            <a:off x="241300" y="2687183"/>
            <a:ext cx="3086100" cy="311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en-US" sz="1200" b="1" dirty="0">
              <a:latin typeface="Times New Roman"/>
              <a:cs typeface="Times New Roman"/>
            </a:endParaRPr>
          </a:p>
        </p:txBody>
      </p:sp>
      <p:pic>
        <p:nvPicPr>
          <p:cNvPr id="9" name="Рисунок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79401" y="856580"/>
            <a:ext cx="2387600" cy="28461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717799" y="1029350"/>
            <a:ext cx="59690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/>
                <a:cs typeface="Times New Roman"/>
              </a:rPr>
              <a:t>Reaction plane (RP) – plane formed by impact parameter </a:t>
            </a:r>
            <a:r>
              <a:rPr lang="en-US" sz="2000" i="1" dirty="0">
                <a:latin typeface="Times New Roman"/>
                <a:cs typeface="Times New Roman"/>
              </a:rPr>
              <a:t>b </a:t>
            </a:r>
            <a:r>
              <a:rPr lang="en-US" sz="2000" dirty="0">
                <a:latin typeface="Times New Roman"/>
                <a:cs typeface="Times New Roman"/>
              </a:rPr>
              <a:t>and beam </a:t>
            </a:r>
            <a:r>
              <a:rPr lang="en-US" sz="2000" dirty="0" smtClean="0">
                <a:latin typeface="Times New Roman"/>
                <a:cs typeface="Times New Roman"/>
              </a:rPr>
              <a:t>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RP </a:t>
            </a:r>
            <a:r>
              <a:rPr lang="en-US"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cannot be measured in the </a:t>
            </a:r>
            <a:r>
              <a:rPr lang="en-US" sz="2000" dirty="0">
                <a:solidFill>
                  <a:srgbClr val="FF0000"/>
                </a:solidFill>
                <a:latin typeface="Times New Roman"/>
                <a:cs typeface="Times New Roman"/>
              </a:rPr>
              <a:t>experiment since we cannot measure 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or control </a:t>
            </a:r>
            <a:r>
              <a:rPr lang="en-US" sz="20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endParaRPr lang="en-US" sz="2000" i="1" dirty="0">
              <a:latin typeface="Times New Roman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/>
                <a:cs typeface="Times New Roman"/>
              </a:rPr>
              <a:t>Event plane (EP) is the observable estimation of the reaction plane</a:t>
            </a:r>
            <a:endParaRPr lang="ru-RU" sz="2000" dirty="0">
              <a:latin typeface="Times New Roman"/>
              <a:cs typeface="Times New Roman"/>
            </a:endParaRPr>
          </a:p>
        </p:txBody>
      </p:sp>
      <p:grpSp>
        <p:nvGrpSpPr>
          <p:cNvPr id="12" name="Группа 5"/>
          <p:cNvGrpSpPr/>
          <p:nvPr/>
        </p:nvGrpSpPr>
        <p:grpSpPr>
          <a:xfrm>
            <a:off x="1473201" y="3774295"/>
            <a:ext cx="6731001" cy="2226734"/>
            <a:chOff x="212527" y="1185526"/>
            <a:chExt cx="7466290" cy="2454756"/>
          </a:xfrm>
        </p:grpSpPr>
        <p:pic>
          <p:nvPicPr>
            <p:cNvPr id="13" name="Рисунок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2527" y="1185526"/>
              <a:ext cx="7304655" cy="2383173"/>
            </a:xfrm>
            <a:prstGeom prst="rect">
              <a:avLst/>
            </a:prstGeom>
          </p:spPr>
        </p:pic>
        <p:sp>
          <p:nvSpPr>
            <p:cNvPr id="14" name="Прямоугольник 2"/>
            <p:cNvSpPr/>
            <p:nvPr/>
          </p:nvSpPr>
          <p:spPr>
            <a:xfrm>
              <a:off x="7152345" y="3217718"/>
              <a:ext cx="526472" cy="4225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ru-RU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-212"/>
            <a:ext cx="9143680" cy="6462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599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Global observables: reaction plane</a:t>
            </a:r>
            <a:endParaRPr lang="ru-RU" sz="3599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23619" y="1159440"/>
            <a:ext cx="49592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Two major type of centrality estimators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700" y="927100"/>
            <a:ext cx="5829300" cy="5651500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2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/>
          </a:p>
          <a:p>
            <a:pPr marL="1371600" indent="-1371600">
              <a:lnSpc>
                <a:spcPct val="120000"/>
              </a:lnSpc>
              <a:spcBef>
                <a:spcPts val="0"/>
              </a:spcBef>
              <a:buAutoNum type="arabicParenR"/>
            </a:pPr>
            <a:endParaRPr lang="en-US" sz="4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2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>
                <a:solidFill>
                  <a:schemeClr val="tx1"/>
                </a:solidFill>
                <a:latin typeface="Times New Roman"/>
                <a:cs typeface="Times New Roman"/>
              </a:rPr>
              <a:t>      </a:t>
            </a:r>
            <a:endParaRPr lang="en-US" sz="8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 flipV="1">
            <a:off x="241300" y="3244537"/>
            <a:ext cx="3086100" cy="311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en-US" sz="1200" b="1" dirty="0">
              <a:latin typeface="Times New Roman"/>
              <a:cs typeface="Times New Roman"/>
            </a:endParaRPr>
          </a:p>
        </p:txBody>
      </p:sp>
      <p:pic>
        <p:nvPicPr>
          <p:cNvPr id="12" name="Рисунок 1"/>
          <p:cNvPicPr>
            <a:picLocks noChangeAspect="1"/>
          </p:cNvPicPr>
          <p:nvPr/>
        </p:nvPicPr>
        <p:blipFill rotWithShape="1">
          <a:blip r:embed="rId2"/>
          <a:srcRect t="13936" b="3366"/>
          <a:stretch/>
        </p:blipFill>
        <p:spPr>
          <a:xfrm>
            <a:off x="763693" y="1696532"/>
            <a:ext cx="7973333" cy="404386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" y="0"/>
            <a:ext cx="9143680" cy="6462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599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Global observables: collision centrality</a:t>
            </a:r>
            <a:endParaRPr lang="ru-RU" sz="3599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298580">
            <a:off x="2744672" y="1753437"/>
            <a:ext cx="11400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Mindapidity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 rot="1227827">
            <a:off x="5556747" y="1832496"/>
            <a:ext cx="15247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Forward rapidity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23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700" y="927100"/>
            <a:ext cx="5829300" cy="5651500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2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/>
          </a:p>
          <a:p>
            <a:pPr marL="1371600" indent="-1371600">
              <a:lnSpc>
                <a:spcPct val="120000"/>
              </a:lnSpc>
              <a:spcBef>
                <a:spcPts val="0"/>
              </a:spcBef>
              <a:buAutoNum type="arabicParenR"/>
            </a:pPr>
            <a:endParaRPr lang="en-US" sz="4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2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>
                <a:solidFill>
                  <a:schemeClr val="tx1"/>
                </a:solidFill>
                <a:latin typeface="Times New Roman"/>
                <a:cs typeface="Times New Roman"/>
              </a:rPr>
              <a:t>      </a:t>
            </a:r>
            <a:endParaRPr lang="en-US" sz="8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842547"/>
            <a:ext cx="2133600" cy="365125"/>
          </a:xfrm>
        </p:spPr>
        <p:txBody>
          <a:bodyPr/>
          <a:lstStyle/>
          <a:p>
            <a:fld id="{483B0C10-EA00-3C44-9CB2-8D51EC53E0A4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 flipV="1">
            <a:off x="241300" y="2617519"/>
            <a:ext cx="3086100" cy="311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en-US" sz="1200" b="1" dirty="0">
              <a:latin typeface="Times New Roman"/>
              <a:cs typeface="Times New Roman"/>
            </a:endParaRPr>
          </a:p>
        </p:txBody>
      </p:sp>
      <p:pic>
        <p:nvPicPr>
          <p:cNvPr id="16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633" y="771480"/>
            <a:ext cx="7531100" cy="31143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9525" y="4290951"/>
            <a:ext cx="477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Broad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in any  impact parameter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 (interval of </a:t>
            </a:r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selected even via very narrow multiplicity interval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might  result in dominating  volume fluctuations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4725" y="3969297"/>
            <a:ext cx="3680175" cy="21832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0" y="0"/>
            <a:ext cx="9143680" cy="6462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599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Event centrality by TPC multiplicity</a:t>
            </a:r>
            <a:endParaRPr lang="ru-RU" sz="3599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4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700" y="927100"/>
            <a:ext cx="5829300" cy="5651500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2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/>
          </a:p>
          <a:p>
            <a:pPr marL="1371600" indent="-1371600">
              <a:lnSpc>
                <a:spcPct val="120000"/>
              </a:lnSpc>
              <a:spcBef>
                <a:spcPts val="0"/>
              </a:spcBef>
              <a:buAutoNum type="arabicParenR"/>
            </a:pPr>
            <a:endParaRPr lang="en-US" sz="4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8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62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endParaRPr lang="en-US" sz="8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>
                <a:solidFill>
                  <a:schemeClr val="tx1"/>
                </a:solidFill>
                <a:latin typeface="Times New Roman"/>
                <a:cs typeface="Times New Roman"/>
              </a:rPr>
              <a:t>      </a:t>
            </a:r>
            <a:endParaRPr lang="en-US" sz="8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0800000" flipV="1">
            <a:off x="241300" y="2791690"/>
            <a:ext cx="3086100" cy="311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en-US" sz="1200" b="1" dirty="0">
              <a:latin typeface="Times New Roman"/>
              <a:cs typeface="Times New Roman"/>
            </a:endParaRPr>
          </a:p>
        </p:txBody>
      </p:sp>
      <p:pic>
        <p:nvPicPr>
          <p:cNvPr id="9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7889"/>
            <a:ext cx="4544290" cy="3734887"/>
          </a:xfrm>
          <a:prstGeom prst="rect">
            <a:avLst/>
          </a:prstGeom>
        </p:spPr>
      </p:pic>
      <p:pic>
        <p:nvPicPr>
          <p:cNvPr id="10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600" y="1778974"/>
            <a:ext cx="963703" cy="905079"/>
          </a:xfrm>
          <a:prstGeom prst="rect">
            <a:avLst/>
          </a:prstGeom>
        </p:spPr>
      </p:pic>
      <p:pic>
        <p:nvPicPr>
          <p:cNvPr id="12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937" y="3880624"/>
            <a:ext cx="3609063" cy="2421986"/>
          </a:xfrm>
          <a:prstGeom prst="rect">
            <a:avLst/>
          </a:prstGeom>
        </p:spPr>
      </p:pic>
      <p:pic>
        <p:nvPicPr>
          <p:cNvPr id="13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5514" y="967169"/>
            <a:ext cx="3611629" cy="2528688"/>
          </a:xfrm>
          <a:prstGeom prst="rect">
            <a:avLst/>
          </a:prstGeom>
        </p:spPr>
      </p:pic>
      <p:pic>
        <p:nvPicPr>
          <p:cNvPr id="14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4874" y="2785653"/>
            <a:ext cx="1487569" cy="9524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6850" y="4555248"/>
            <a:ext cx="52154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Possibility to mismatch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centrality classes from very central with very peripheral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Broad distribution in any  impact parameter class  selected via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FHCal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ombination 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several 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observables</a:t>
            </a:r>
            <a:r>
              <a:rPr lang="en-US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/proxies of 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centrality </a:t>
            </a:r>
            <a:r>
              <a:rPr lang="mr-IN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/>
              </a:rPr>
              <a:t>–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 is in progress by the MPD</a:t>
            </a:r>
            <a:endParaRPr lang="en-US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" y="5457"/>
            <a:ext cx="9143680" cy="6462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599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Event centrality by FHCAL</a:t>
            </a:r>
            <a:endParaRPr lang="ru-RU" sz="3599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6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16940</TotalTime>
  <Words>291</Words>
  <Application>Microsoft Office PowerPoint</Application>
  <PresentationFormat>Экран (4:3)</PresentationFormat>
  <Paragraphs>109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Lucida Grande</vt:lpstr>
      <vt:lpstr>Symbol</vt:lpstr>
      <vt:lpstr>Times New Roman</vt:lpstr>
      <vt:lpstr>Wingdings</vt:lpstr>
      <vt:lpstr>Custom Design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feofilov</dc:creator>
  <cp:lastModifiedBy>Riabov Victor</cp:lastModifiedBy>
  <cp:revision>376</cp:revision>
  <dcterms:created xsi:type="dcterms:W3CDTF">2003-08-29T19:31:55Z</dcterms:created>
  <dcterms:modified xsi:type="dcterms:W3CDTF">2024-03-07T05:51:26Z</dcterms:modified>
</cp:coreProperties>
</file>