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34" r:id="rId2"/>
    <p:sldId id="835" r:id="rId3"/>
    <p:sldId id="832" r:id="rId4"/>
    <p:sldId id="833" r:id="rId5"/>
    <p:sldId id="836" r:id="rId6"/>
    <p:sldId id="831" r:id="rId7"/>
    <p:sldId id="837" r:id="rId8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66FF33"/>
    <a:srgbClr val="009900"/>
    <a:srgbClr val="990099"/>
    <a:srgbClr val="000090"/>
    <a:srgbClr val="FFFFFF"/>
    <a:srgbClr val="FFFF00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5" autoAdjust="0"/>
    <p:restoredTop sz="94646" autoAdjust="0"/>
  </p:normalViewPr>
  <p:slideViewPr>
    <p:cSldViewPr>
      <p:cViewPr varScale="1">
        <p:scale>
          <a:sx n="109" d="100"/>
          <a:sy n="109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AB6E9F1-63B8-4395-862C-41442373140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481795-BEC2-4D02-AF40-DF7C3D8502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1606550"/>
            <a:ext cx="4483100" cy="3362325"/>
          </a:xfrm>
          <a:ln/>
        </p:spPr>
      </p:sp>
      <p:sp>
        <p:nvSpPr>
          <p:cNvPr id="911" name="CustomShape 2"/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/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1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829" indent="-37471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/>
              <a:t>V.Kekelidze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829" indent="-37471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5B0F0-23C4-604D-A7C7-F2AF1681860E}" type="datetime1">
              <a:rPr lang="ru-RU" sz="1200"/>
              <a:pPr eaLnBrk="1" hangingPunct="1"/>
              <a:t>07.03.2024</a:t>
            </a:fld>
            <a:endParaRPr lang="ru-RU" sz="120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829" indent="-37471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D62808-9F30-1F43-83B9-CF3587B3FD0E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6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95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id="{EBD4D821-C52D-FD77-FAD1-AAA2BC3C5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139D6-0727-4D50-9F77-66D23D66D116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89FDB8EB-58CD-5EA1-E31F-827AC72C8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6ED6676C-1669-88E7-CE6F-A9EA4F62B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39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E1B4A-1D44-4CA4-A46B-1527CCB03E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868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45951-D715-4F6C-845B-FDB952CD73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2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5C3E19-8AD1-4204-BAE4-FCE2135C0F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257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07950" y="6597650"/>
            <a:ext cx="8567738" cy="207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66163" y="6524625"/>
            <a:ext cx="442912" cy="207963"/>
          </a:xfrm>
        </p:spPr>
        <p:txBody>
          <a:bodyPr/>
          <a:lstStyle>
            <a:lvl1pPr>
              <a:defRPr/>
            </a:lvl1pPr>
          </a:lstStyle>
          <a:p>
            <a:fld id="{82639E04-2AD2-4BD6-88A9-8FAE370973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54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51503-CDFC-49D8-9D7A-966927550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591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F8AFE-7A31-4E48-B187-23373253B1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453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074889-6CD6-419A-AD1C-C730CFB4F1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460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F4B2F-61D0-4DA8-BDC8-4CB59B6E5E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37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49C41-EAD9-4881-B2DE-9C3C012EB1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04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F4F5ED-7DA9-45DB-9F76-BD4CE138C7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91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6AEF9-0300-445C-A001-2A8D54CA50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072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D3A38E-4130-4757-BF1F-0A4657A547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13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97650"/>
            <a:ext cx="85677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ru-RU" smtClean="0"/>
              <a:t>V. Riabov @ ISHEPP-2023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524625"/>
            <a:ext cx="4429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7EEED0-4870-4F46-8D9C-BB14B409F9E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heavy-ion collisions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385191"/>
            <a:ext cx="6889727" cy="41188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b="58832"/>
          <a:stretch/>
        </p:blipFill>
        <p:spPr>
          <a:xfrm>
            <a:off x="831889" y="709178"/>
            <a:ext cx="7064870" cy="15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 is a quark-baryonic bridge to neutron stars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218" y="1412278"/>
            <a:ext cx="3492896" cy="24448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66A7A7-1488-6E75-70AD-4A276941A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95670"/>
            <a:ext cx="1914174" cy="1511449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779912" y="1604843"/>
            <a:ext cx="5329163" cy="16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900"/>
              </a:spcBef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Quark-gluon plasma is of interest?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primordial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QCD matter at high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and/or (net)baryon  densities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resent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microseconds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 and in cores of the compact neutron stars / mergers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insights on the origin of mass for matter, and how quarks are confined into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hadrons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-14363" y="618097"/>
            <a:ext cx="88722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Heavy-ion collisions are used to: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tudy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under extreme conditions of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temperatures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xplore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QCD phase diagram, search for the QGP and study its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4000139"/>
            <a:ext cx="89461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210"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Heavy-ion collisions at NICA create extremely dense </a:t>
            </a:r>
            <a:r>
              <a:rPr lang="en-US" sz="1600" kern="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matter at </a:t>
            </a:r>
            <a:r>
              <a:rPr lang="en-US" sz="1600" kern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moderate temperatures:</a:t>
            </a:r>
          </a:p>
          <a:p>
            <a:pPr marL="742950" lvl="1" indent="-285750" defTabSz="91421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</a:t>
            </a:r>
            <a:r>
              <a:rPr lang="en-US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et baryon density (</a:t>
            </a:r>
            <a:r>
              <a:rPr lang="en-US" sz="12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</a:t>
            </a:r>
            <a:r>
              <a:rPr lang="en-US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 up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 </a:t>
            </a:r>
            <a:r>
              <a:rPr lang="en-US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 times that in normal nuclear matter (</a:t>
            </a:r>
            <a:r>
              <a:rPr lang="en-US" sz="12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</a:t>
            </a:r>
            <a:r>
              <a:rPr lang="en-US" sz="1200" i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defTabSz="914210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r>
              <a:rPr lang="en-US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aryonic chemical potential </a:t>
            </a:r>
            <a:r>
              <a:rPr lang="en-US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200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= (300 - 600) MeV, </a:t>
            </a:r>
            <a:r>
              <a:rPr lang="en-US" sz="1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</a:t>
            </a:r>
            <a:r>
              <a:rPr lang="en-US" sz="1200" kern="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</a:t>
            </a:r>
            <a:r>
              <a:rPr lang="en-US" sz="12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~ (120-150) MeV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897113"/>
            <a:ext cx="543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210">
              <a:buFont typeface="Arial" panose="020B0604020202020204" pitchFamily="34" charset="0"/>
              <a:buChar char="•"/>
              <a:defRPr/>
            </a:pPr>
            <a:r>
              <a:rPr lang="en-US" sz="1600" kern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Comparable baryon density may exist in cores of compact neutron stars and in neutron star mergers</a:t>
            </a:r>
            <a:endParaRPr lang="en-US" sz="1200" kern="0" dirty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" y="0"/>
            <a:ext cx="9143998" cy="659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1" y="116632"/>
            <a:ext cx="9143998" cy="38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ulti-</a:t>
            </a:r>
            <a:r>
              <a:rPr lang="en-US" sz="3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urpose </a:t>
            </a:r>
            <a:r>
              <a:rPr lang="en-US" sz="3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etector</a:t>
            </a:r>
            <a:endParaRPr lang="en-US" sz="3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66211" y="1858466"/>
            <a:ext cx="264453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|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| &lt; 2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||  1.6</a:t>
            </a:r>
          </a:p>
          <a:p>
            <a:pPr>
              <a:spcBef>
                <a:spcPts val="300"/>
              </a:spcBef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TOF, EMC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|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| &lt; 2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||  1.4</a:t>
            </a:r>
          </a:p>
          <a:p>
            <a:pPr>
              <a:spcBef>
                <a:spcPts val="300"/>
              </a:spcBef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FFD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| &lt; 2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2.9 &lt; || &lt; 3.3</a:t>
            </a:r>
          </a:p>
          <a:p>
            <a:pPr>
              <a:spcBef>
                <a:spcPts val="300"/>
              </a:spcBef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FHCAL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| &lt; 2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π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2 &lt; || &lt; 5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929755"/>
            <a:ext cx="2826582" cy="797107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93786" y="4149080"/>
            <a:ext cx="8356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charged particle tracking + momentum measurements + identification by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particle identification by 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</a:p>
          <a:p>
            <a:pPr>
              <a:spcBef>
                <a:spcPts val="300"/>
              </a:spcBef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energy and PID for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charged particle identification (limited ability)</a:t>
            </a:r>
          </a:p>
          <a:p>
            <a:pPr>
              <a:spcBef>
                <a:spcPts val="300"/>
              </a:spcBef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FFD/FHCAL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event triggering, event geometry, 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  <a:p>
            <a:pPr>
              <a:spcBef>
                <a:spcPts val="300"/>
              </a:spcBef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secondary vertex reconstruction for heavy-flavor decays (very small S/B ratio)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76165"/>
            <a:ext cx="3960440" cy="2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5093"/>
            <a:ext cx="9144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66434"/>
            <a:ext cx="8438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wire-target at z ~ -100 cm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878" y="954862"/>
            <a:ext cx="3410041" cy="2444855"/>
          </a:xfrm>
          <a:prstGeom prst="rect">
            <a:avLst/>
          </a:prstGeom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83943" y="4005064"/>
            <a:ext cx="897611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Discussing the option of NICA operation in the collider and fixed-target modes in the same campaign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Fixed-target mode: one beam + thin wire (~ 100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m)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close to the edge of the MPD central barrel: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800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energy range of MPD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s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2.4-3.5 GeV (overlap with HADES, BM@N and CBM)</a:t>
            </a:r>
          </a:p>
          <a:p>
            <a:pPr marL="64800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olves problem of low event rate at lower collision energies (only ~ 50 Hz at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s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GeV at design luminosity)</a:t>
            </a:r>
          </a:p>
          <a:p>
            <a:pPr marL="64800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backup start-up solution (too low luminosity, only one beam, etc.)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5595" y="5685045"/>
            <a:ext cx="8976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capability of target and collision energy overlap between the experiments at NICA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139952" y="722189"/>
            <a:ext cx="3888432" cy="2880167"/>
            <a:chOff x="4139952" y="722189"/>
            <a:chExt cx="3888432" cy="288016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722189"/>
              <a:ext cx="3888432" cy="288016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382000" y="836712"/>
              <a:ext cx="576064" cy="23762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40080" y="836712"/>
              <a:ext cx="252000" cy="237626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" y="0"/>
            <a:ext cx="9143998" cy="659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CustomShape 1"/>
          <p:cNvSpPr/>
          <p:nvPr/>
        </p:nvSpPr>
        <p:spPr>
          <a:xfrm>
            <a:off x="1" y="116632"/>
            <a:ext cx="9143998" cy="38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 operation modes: collider and fixed-target</a:t>
            </a:r>
            <a:endParaRPr lang="en-US" sz="3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0"/>
            <a:ext cx="9143998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1" y="95722"/>
            <a:ext cx="9143998" cy="38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activity</a:t>
            </a:r>
            <a:endParaRPr lang="en-US" sz="3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635"/>
            <a:ext cx="953566" cy="4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5191" y="1091117"/>
            <a:ext cx="8722409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@ conferences: presented at all major conferences in the field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paper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published EPJA (~ 50 pages): </a:t>
            </a:r>
            <a:r>
              <a:rPr lang="en-US" alt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Eur.Phys.J.A</a:t>
            </a:r>
            <a:r>
              <a:rPr lang="en-US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 (2022) 7, </a:t>
            </a:r>
            <a:r>
              <a:rPr lang="en-US" alt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alt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1" indent="0" algn="ctr">
              <a:spcBef>
                <a:spcPts val="600"/>
              </a:spcBef>
              <a:buNone/>
            </a:pPr>
            <a:r>
              <a:rPr lang="en-US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</a:t>
            </a:r>
            <a:r>
              <a:rPr lang="en-US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initial physics performance studies of the MPD experiment at </a:t>
            </a:r>
            <a:r>
              <a:rPr lang="en-US" alt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" y="743782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publications: over 200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total for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hardware, software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physics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SPIRES)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2207674"/>
            <a:ext cx="3110810" cy="4156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725" y="2310242"/>
            <a:ext cx="2895683" cy="40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4045" y="908720"/>
            <a:ext cx="7955910" cy="4410840"/>
            <a:chOff x="598807" y="1340768"/>
            <a:chExt cx="7955910" cy="4410840"/>
          </a:xfrm>
        </p:grpSpPr>
        <p:sp>
          <p:nvSpPr>
            <p:cNvPr id="717" name="CustomShape 2"/>
            <p:cNvSpPr/>
            <p:nvPr/>
          </p:nvSpPr>
          <p:spPr>
            <a:xfrm>
              <a:off x="608331" y="1479010"/>
              <a:ext cx="2603557" cy="2538082"/>
            </a:xfrm>
            <a:prstGeom prst="rect">
              <a:avLst/>
            </a:prstGeom>
            <a:noFill/>
            <a:ln w="0">
              <a:solidFill>
                <a:srgbClr val="B2222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187" tIns="87187" rIns="87187" bIns="87187" anchor="ctr"/>
            <a:lstStyle/>
            <a:p>
              <a:pPr algn="ctr">
                <a:defRPr/>
              </a:pPr>
              <a:r>
                <a:rPr lang="en-US" sz="1360" b="1" spc="-1" dirty="0">
                  <a:solidFill>
                    <a:srgbClr val="800000"/>
                  </a:solidFill>
                  <a:latin typeface="Tahoma"/>
                  <a:ea typeface="DejaVu Sans"/>
                </a:rPr>
                <a:t> </a:t>
              </a:r>
              <a:r>
                <a:rPr lang="en-US" sz="1360" b="1" spc="-1" dirty="0">
                  <a:solidFill>
                    <a:srgbClr val="000000"/>
                  </a:solidFill>
                  <a:latin typeface="Tahoma"/>
                  <a:ea typeface="DejaVu Sans"/>
                </a:rPr>
                <a:t>Global observables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Total event multiplicity 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Total event energy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Centrality determination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Total cross-section measurement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Event plane measurement at all </a:t>
              </a:r>
              <a:r>
                <a:rPr lang="en-US" sz="1360" spc="-1" dirty="0" err="1">
                  <a:solidFill>
                    <a:srgbClr val="000000"/>
                  </a:solidFill>
                  <a:latin typeface="Tahoma"/>
                  <a:ea typeface="DejaVu Sans"/>
                </a:rPr>
                <a:t>rapidities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Spectator measurement</a:t>
              </a:r>
              <a:endParaRPr lang="en-US" sz="1360" spc="-1" dirty="0">
                <a:latin typeface="Arial"/>
              </a:endParaRPr>
            </a:p>
          </p:txBody>
        </p:sp>
        <p:sp>
          <p:nvSpPr>
            <p:cNvPr id="718" name="CustomShape 3"/>
            <p:cNvSpPr/>
            <p:nvPr/>
          </p:nvSpPr>
          <p:spPr>
            <a:xfrm>
              <a:off x="3234507" y="1482582"/>
              <a:ext cx="2603557" cy="2532129"/>
            </a:xfrm>
            <a:prstGeom prst="rect">
              <a:avLst/>
            </a:prstGeom>
            <a:noFill/>
            <a:ln w="0">
              <a:solidFill>
                <a:srgbClr val="B2222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187" tIns="87187" rIns="87187" bIns="87187" anchor="ctr"/>
            <a:lstStyle/>
            <a:p>
              <a:pPr algn="ctr">
                <a:defRPr/>
              </a:pPr>
              <a:r>
                <a:rPr lang="en-US" sz="1360" b="1" spc="-1" dirty="0">
                  <a:solidFill>
                    <a:srgbClr val="800000"/>
                  </a:solidFill>
                  <a:latin typeface="Tahoma"/>
                  <a:ea typeface="DejaVu Sans"/>
                </a:rPr>
                <a:t> </a:t>
              </a:r>
              <a:r>
                <a:rPr lang="en-US" sz="1360" b="1" spc="-1" dirty="0">
                  <a:solidFill>
                    <a:srgbClr val="000000"/>
                  </a:solidFill>
                  <a:latin typeface="Tahoma"/>
                  <a:ea typeface="DejaVu Sans"/>
                </a:rPr>
                <a:t>Spectra of light flavor and </a:t>
              </a:r>
              <a:r>
                <a:rPr lang="en-US" sz="1360" b="1" spc="-1" dirty="0" err="1">
                  <a:solidFill>
                    <a:srgbClr val="000000"/>
                  </a:solidFill>
                  <a:latin typeface="Tahoma"/>
                  <a:ea typeface="DejaVu Sans"/>
                </a:rPr>
                <a:t>hypernuclei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Light flavor spectra 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Hyperons and </a:t>
              </a:r>
              <a:r>
                <a:rPr lang="en-US" sz="1360" spc="-1" dirty="0" err="1">
                  <a:solidFill>
                    <a:srgbClr val="000000"/>
                  </a:solidFill>
                  <a:latin typeface="Tahoma"/>
                  <a:ea typeface="DejaVu Sans"/>
                </a:rPr>
                <a:t>hypernuclei</a:t>
              </a: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 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Total particle yields and yield ratios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Kinematic and chemical properties of the event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Mapping QCD Phase Diag.</a:t>
              </a:r>
              <a:r>
                <a:rPr lang="en-US" sz="1360" spc="-1" dirty="0">
                  <a:solidFill>
                    <a:srgbClr val="800000"/>
                  </a:solidFill>
                  <a:latin typeface="Tahoma"/>
                  <a:ea typeface="DejaVu Sans"/>
                </a:rPr>
                <a:t> </a:t>
              </a:r>
              <a:endParaRPr lang="en-US" sz="1360" spc="-1" dirty="0">
                <a:latin typeface="Arial"/>
              </a:endParaRPr>
            </a:p>
          </p:txBody>
        </p:sp>
        <p:sp>
          <p:nvSpPr>
            <p:cNvPr id="719" name="CustomShape 4"/>
            <p:cNvSpPr/>
            <p:nvPr/>
          </p:nvSpPr>
          <p:spPr>
            <a:xfrm>
              <a:off x="5869017" y="1479011"/>
              <a:ext cx="2685700" cy="2527368"/>
            </a:xfrm>
            <a:prstGeom prst="rect">
              <a:avLst/>
            </a:prstGeom>
            <a:noFill/>
            <a:ln w="0">
              <a:solidFill>
                <a:srgbClr val="B2222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187" tIns="87187" rIns="87187" bIns="87187" anchor="ctr"/>
            <a:lstStyle/>
            <a:p>
              <a:pPr algn="ctr">
                <a:defRPr/>
              </a:pPr>
              <a:r>
                <a:rPr lang="en-US" altLang="ru-RU" sz="136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Correlations and Fluctuations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Collective 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flow for hadrons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Vorticity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Λ polarization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E-by-E 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fluctuation of </a:t>
              </a: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pPr>
                <a:buClr>
                  <a:srgbClr val="000000"/>
                </a:buClr>
                <a:buSzPct val="45000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multiplicity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momentum and </a:t>
              </a: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>
                <a:buClr>
                  <a:srgbClr val="000000"/>
                </a:buClr>
                <a:buSzPct val="45000"/>
                <a:defRPr/>
              </a:pP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conserved 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quantities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ru-RU" sz="1360" dirty="0" err="1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Femtoscopy</a:t>
              </a: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Forward-Backward 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corr.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buClr>
                  <a:srgbClr val="000000"/>
                </a:buClr>
                <a:buSzPct val="45000"/>
                <a:buFont typeface="Wingdings" panose="05000000000000000000" pitchFamily="2" charset="2"/>
                <a:buChar char=""/>
                <a:defRPr/>
              </a:pPr>
              <a:r>
                <a:rPr lang="en-US" altLang="ru-RU" sz="136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Jet-like </a:t>
              </a:r>
              <a:r>
                <a:rPr lang="en-US" altLang="ru-RU" sz="136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correlations </a:t>
              </a:r>
              <a:endParaRPr lang="en-US" altLang="ru-RU" sz="13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0" name="CustomShape 5"/>
            <p:cNvSpPr/>
            <p:nvPr/>
          </p:nvSpPr>
          <p:spPr>
            <a:xfrm>
              <a:off x="598807" y="4039712"/>
              <a:ext cx="3901185" cy="1711896"/>
            </a:xfrm>
            <a:prstGeom prst="rect">
              <a:avLst/>
            </a:prstGeom>
            <a:noFill/>
            <a:ln w="0">
              <a:solidFill>
                <a:srgbClr val="B2222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187" tIns="87187" rIns="87187" bIns="87187" anchor="ctr"/>
            <a:lstStyle/>
            <a:p>
              <a:pPr algn="ctr">
                <a:defRPr/>
              </a:pPr>
              <a:endParaRPr lang="en-US" sz="1497" b="1" spc="-1" dirty="0" smtClean="0">
                <a:solidFill>
                  <a:srgbClr val="000000"/>
                </a:solidFill>
                <a:latin typeface="Tahoma"/>
                <a:ea typeface="DejaVu Sans"/>
              </a:endParaRPr>
            </a:p>
            <a:p>
              <a:pPr algn="ctr">
                <a:defRPr/>
              </a:pPr>
              <a:r>
                <a:rPr lang="en-US" sz="1497" b="1" spc="-1" dirty="0" smtClean="0">
                  <a:solidFill>
                    <a:srgbClr val="000000"/>
                  </a:solidFill>
                  <a:latin typeface="Tahoma"/>
                  <a:ea typeface="DejaVu Sans"/>
                </a:rPr>
                <a:t>Electromagnetic probes</a:t>
              </a:r>
              <a:endParaRPr lang="en-US" sz="1497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497" spc="-1" dirty="0">
                  <a:solidFill>
                    <a:srgbClr val="000000"/>
                  </a:solidFill>
                  <a:latin typeface="Tahoma"/>
                  <a:ea typeface="DejaVu Sans"/>
                </a:rPr>
                <a:t>Electromagnetic calorimeter meas.</a:t>
              </a:r>
              <a:endParaRPr lang="en-US" sz="1497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497" spc="-1" dirty="0">
                  <a:solidFill>
                    <a:srgbClr val="000000"/>
                  </a:solidFill>
                  <a:latin typeface="Tahoma"/>
                  <a:ea typeface="DejaVu Sans"/>
                </a:rPr>
                <a:t>Photons in ECAL and central barrel</a:t>
              </a:r>
              <a:endParaRPr lang="en-US" sz="1497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497" spc="-1" dirty="0">
                  <a:solidFill>
                    <a:srgbClr val="000000"/>
                  </a:solidFill>
                  <a:latin typeface="Tahoma"/>
                  <a:ea typeface="DejaVu Sans"/>
                </a:rPr>
                <a:t>Low mass </a:t>
              </a:r>
              <a:r>
                <a:rPr lang="en-US" sz="1497" spc="-1" dirty="0" err="1">
                  <a:solidFill>
                    <a:srgbClr val="000000"/>
                  </a:solidFill>
                  <a:latin typeface="Tahoma"/>
                  <a:ea typeface="DejaVu Sans"/>
                </a:rPr>
                <a:t>dilepton</a:t>
              </a:r>
              <a:r>
                <a:rPr lang="en-US" sz="1497" spc="-1" dirty="0">
                  <a:solidFill>
                    <a:srgbClr val="000000"/>
                  </a:solidFill>
                  <a:latin typeface="Tahoma"/>
                  <a:ea typeface="DejaVu Sans"/>
                </a:rPr>
                <a:t> spectra in-medium modification of resonances and intermediate mass region</a:t>
              </a:r>
              <a:endParaRPr lang="en-US" sz="1497" spc="-1" dirty="0">
                <a:latin typeface="Arial"/>
              </a:endParaRPr>
            </a:p>
          </p:txBody>
        </p:sp>
        <p:sp>
          <p:nvSpPr>
            <p:cNvPr id="721" name="CustomShape 6"/>
            <p:cNvSpPr/>
            <p:nvPr/>
          </p:nvSpPr>
          <p:spPr>
            <a:xfrm>
              <a:off x="4566642" y="4037331"/>
              <a:ext cx="3988075" cy="1697610"/>
            </a:xfrm>
            <a:prstGeom prst="rect">
              <a:avLst/>
            </a:prstGeom>
            <a:noFill/>
            <a:ln w="0">
              <a:solidFill>
                <a:srgbClr val="B2222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187" tIns="87187" rIns="87187" bIns="87187" anchor="ctr"/>
            <a:lstStyle/>
            <a:p>
              <a:pPr algn="ctr">
                <a:defRPr/>
              </a:pPr>
              <a:r>
                <a:rPr lang="en-US" sz="1360" b="1" spc="-1" dirty="0">
                  <a:solidFill>
                    <a:srgbClr val="800000"/>
                  </a:solidFill>
                  <a:latin typeface="Tahoma"/>
                  <a:ea typeface="DejaVu Sans"/>
                </a:rPr>
                <a:t> </a:t>
              </a:r>
              <a:endParaRPr lang="en-US" sz="1360" b="1" spc="-1" dirty="0" smtClean="0">
                <a:solidFill>
                  <a:srgbClr val="800000"/>
                </a:solidFill>
                <a:latin typeface="Tahoma"/>
                <a:ea typeface="DejaVu Sans"/>
              </a:endParaRPr>
            </a:p>
            <a:p>
              <a:pPr algn="ctr">
                <a:defRPr/>
              </a:pPr>
              <a:r>
                <a:rPr lang="en-US" sz="1360" b="1" spc="-1" dirty="0" smtClean="0">
                  <a:solidFill>
                    <a:srgbClr val="000000"/>
                  </a:solidFill>
                  <a:latin typeface="Tahoma"/>
                  <a:ea typeface="DejaVu Sans"/>
                </a:rPr>
                <a:t>Heavy </a:t>
              </a:r>
              <a:r>
                <a:rPr lang="en-US" sz="1360" b="1" spc="-1" dirty="0">
                  <a:solidFill>
                    <a:srgbClr val="000000"/>
                  </a:solidFill>
                  <a:latin typeface="Tahoma"/>
                  <a:ea typeface="DejaVu Sans"/>
                </a:rPr>
                <a:t>flavor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Study of open charm production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 err="1">
                  <a:solidFill>
                    <a:srgbClr val="000000"/>
                  </a:solidFill>
                  <a:latin typeface="Tahoma"/>
                  <a:ea typeface="DejaVu Sans"/>
                </a:rPr>
                <a:t>Charmonium</a:t>
              </a: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 with ECAL and central barrel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Charmed meson through secondary vertices in ITS and HF electrons</a:t>
              </a:r>
              <a:endParaRPr lang="en-US" sz="1360" spc="-1" dirty="0">
                <a:latin typeface="Arial"/>
              </a:endParaRPr>
            </a:p>
            <a:p>
              <a:pPr marL="146947" indent="-145722">
                <a:buClr>
                  <a:srgbClr val="000000"/>
                </a:buClr>
                <a:buSzPct val="45000"/>
                <a:buFont typeface="Wingdings" charset="2"/>
                <a:buChar char=""/>
                <a:defRPr/>
              </a:pPr>
              <a:r>
                <a:rPr lang="en-US" sz="1360" spc="-1" dirty="0">
                  <a:solidFill>
                    <a:srgbClr val="000000"/>
                  </a:solidFill>
                  <a:latin typeface="Tahoma"/>
                  <a:ea typeface="DejaVu Sans"/>
                </a:rPr>
                <a:t>Explore production at charm threshold</a:t>
              </a:r>
              <a:endParaRPr lang="en-US" sz="1360" spc="-1" dirty="0">
                <a:latin typeface="Arial"/>
              </a:endParaRPr>
            </a:p>
          </p:txBody>
        </p:sp>
        <p:sp>
          <p:nvSpPr>
            <p:cNvPr id="723" name="CustomShape 7"/>
            <p:cNvSpPr/>
            <p:nvPr/>
          </p:nvSpPr>
          <p:spPr>
            <a:xfrm>
              <a:off x="638293" y="1347144"/>
              <a:ext cx="1867848" cy="49047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491" tIns="24491" rIns="24491" bIns="24491" anchor="ctr"/>
            <a:lstStyle/>
            <a:p>
              <a:pPr>
                <a:defRPr/>
              </a:pPr>
              <a:r>
                <a:rPr lang="pl-PL" sz="1200" b="1" spc="-1" dirty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G. Feofilov, A. </a:t>
              </a:r>
              <a:r>
                <a:rPr lang="en-US" sz="1200" b="1" spc="-1" dirty="0" err="1" smtClean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Aparin</a:t>
              </a:r>
              <a:endParaRPr lang="en-US" sz="1200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" name="CustomShape 8"/>
            <p:cNvSpPr/>
            <p:nvPr/>
          </p:nvSpPr>
          <p:spPr>
            <a:xfrm>
              <a:off x="3310697" y="1340768"/>
              <a:ext cx="2208321" cy="48928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491" tIns="24491" rIns="24491" bIns="24491" anchor="ctr"/>
            <a:lstStyle/>
            <a:p>
              <a:pPr>
                <a:defRPr/>
              </a:pPr>
              <a:r>
                <a:rPr lang="pl-PL" sz="1200" b="1" spc="-1" dirty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V. Kolesnikov, Xianglei Zhu</a:t>
              </a:r>
              <a:endParaRPr lang="en-US" sz="1200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5" name="CustomShape 9"/>
            <p:cNvSpPr/>
            <p:nvPr/>
          </p:nvSpPr>
          <p:spPr>
            <a:xfrm>
              <a:off x="5936873" y="1348396"/>
              <a:ext cx="2208322" cy="49047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491" tIns="24491" rIns="24491" bIns="24491" anchor="ctr"/>
            <a:lstStyle/>
            <a:p>
              <a:pPr>
                <a:defRPr/>
              </a:pPr>
              <a:r>
                <a:rPr lang="pl-PL" sz="1200" b="1" spc="-1" dirty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K. Mikhailov, A. Taranenko </a:t>
              </a:r>
              <a:endParaRPr lang="en-US" sz="1200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6" name="CustomShape 10"/>
            <p:cNvSpPr/>
            <p:nvPr/>
          </p:nvSpPr>
          <p:spPr>
            <a:xfrm>
              <a:off x="657139" y="3933056"/>
              <a:ext cx="1869038" cy="49047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491" tIns="24491" rIns="24491" bIns="24491" anchor="ctr"/>
            <a:lstStyle/>
            <a:p>
              <a:pPr>
                <a:defRPr/>
              </a:pPr>
              <a:r>
                <a:rPr lang="en-US" sz="1200" b="1" spc="-1" dirty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D</a:t>
              </a:r>
              <a:r>
                <a:rPr lang="pl-PL" sz="1200" b="1" spc="-1" dirty="0" smtClean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. </a:t>
              </a:r>
              <a:r>
                <a:rPr lang="en-US" sz="1200" b="1" spc="-1" dirty="0" err="1" smtClean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Peresunko</a:t>
              </a:r>
              <a:r>
                <a:rPr lang="pl-PL" sz="1200" b="1" spc="-1" dirty="0" smtClean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, </a:t>
              </a:r>
              <a:r>
                <a:rPr lang="pl-PL" sz="1200" b="1" spc="-1" dirty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Chi Yang</a:t>
              </a:r>
              <a:endParaRPr lang="en-US" sz="1200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" name="CustomShape 11"/>
            <p:cNvSpPr/>
            <p:nvPr/>
          </p:nvSpPr>
          <p:spPr>
            <a:xfrm>
              <a:off x="4644008" y="3946638"/>
              <a:ext cx="2739271" cy="49047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491" tIns="24491" rIns="24491" bIns="24491" anchor="ctr"/>
            <a:lstStyle/>
            <a:p>
              <a:pPr>
                <a:defRPr/>
              </a:pPr>
              <a:r>
                <a:rPr lang="pl-PL" sz="1200" b="1" spc="-1" dirty="0">
                  <a:solidFill>
                    <a:srgbClr val="00A933"/>
                  </a:solidFill>
                  <a:latin typeface="Times New Roman" panose="02020603050405020304" pitchFamily="18" charset="0"/>
                  <a:ea typeface="DejaVu Sans"/>
                  <a:cs typeface="Times New Roman" panose="02020603050405020304" pitchFamily="18" charset="0"/>
                </a:rPr>
                <a:t>Wangmei Zha, A. Zinchenko</a:t>
              </a:r>
              <a:endParaRPr lang="en-US" sz="1200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0"/>
            <a:ext cx="914399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1" y="95722"/>
            <a:ext cx="9143998" cy="38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4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physics program</a:t>
            </a:r>
            <a:endParaRPr lang="en-US" sz="3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635"/>
            <a:ext cx="953566" cy="4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4" name="Left-Right Arrow 1">
            <a:extLst>
              <a:ext uri="{FF2B5EF4-FFF2-40B4-BE49-F238E27FC236}">
                <a16:creationId xmlns:a16="http://schemas.microsoft.com/office/drawing/2014/main" id="{B795DE53-84E3-006B-7316-CD269464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2187575" cy="3187700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95" name="Left-Right Arrow 2">
            <a:extLst>
              <a:ext uri="{FF2B5EF4-FFF2-40B4-BE49-F238E27FC236}">
                <a16:creationId xmlns:a16="http://schemas.microsoft.com/office/drawing/2014/main" id="{13C9104B-6EBE-DAE2-FF77-004F0C86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2187575" cy="2959100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5296" name="Straight Arrow Connector 4">
            <a:extLst>
              <a:ext uri="{FF2B5EF4-FFF2-40B4-BE49-F238E27FC236}">
                <a16:creationId xmlns:a16="http://schemas.microsoft.com/office/drawing/2014/main" id="{D71F8C09-49D4-EE7F-4335-4715BAF8F7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05200" y="1905000"/>
            <a:ext cx="206375" cy="3317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sp>
        <p:nvSpPr>
          <p:cNvPr id="225299" name="Стрелка: вправо 5">
            <a:extLst>
              <a:ext uri="{FF2B5EF4-FFF2-40B4-BE49-F238E27FC236}">
                <a16:creationId xmlns:a16="http://schemas.microsoft.com/office/drawing/2014/main" id="{10DD8457-531C-DEFA-0AD0-56ED3F867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257800"/>
            <a:ext cx="685800" cy="106363"/>
          </a:xfrm>
          <a:prstGeom prst="rightArrow">
            <a:avLst>
              <a:gd name="adj1" fmla="val 50000"/>
              <a:gd name="adj2" fmla="val 501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1" name="Прямоугольник 2">
            <a:extLst>
              <a:ext uri="{FF2B5EF4-FFF2-40B4-BE49-F238E27FC236}">
                <a16:creationId xmlns:a16="http://schemas.microsoft.com/office/drawing/2014/main" id="{FAAFD6BF-BFF8-DB81-1B0A-B40A6ABE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1192213"/>
            <a:ext cx="1185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Initial state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5" name="Прямоугольник 7">
            <a:extLst>
              <a:ext uri="{FF2B5EF4-FFF2-40B4-BE49-F238E27FC236}">
                <a16:creationId xmlns:a16="http://schemas.microsoft.com/office/drawing/2014/main" id="{37024FAA-D535-5333-411D-847014EB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66800"/>
            <a:ext cx="210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QGP as a relativistic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           fluid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5" name="Прямоугольник 17">
            <a:extLst>
              <a:ext uri="{FF2B5EF4-FFF2-40B4-BE49-F238E27FC236}">
                <a16:creationId xmlns:a16="http://schemas.microsoft.com/office/drawing/2014/main" id="{53C09D5C-F990-9500-5AA5-A3C1F89C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4624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75A4F5-436F-C629-DFC8-DE10328A7275}"/>
              </a:ext>
            </a:extLst>
          </p:cNvPr>
          <p:cNvSpPr/>
          <p:nvPr/>
        </p:nvSpPr>
        <p:spPr>
          <a:xfrm>
            <a:off x="675481" y="751321"/>
            <a:ext cx="77930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Fireball is ~10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meters across and lives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5x10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seconds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0" y="1"/>
            <a:ext cx="9144000" cy="731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3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0" name="Straight Arrow Connector 5"/>
          <p:cNvCxnSpPr/>
          <p:nvPr/>
        </p:nvCxnSpPr>
        <p:spPr>
          <a:xfrm flipV="1">
            <a:off x="1813393" y="169879"/>
            <a:ext cx="1092200" cy="609600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stomShape 1"/>
          <p:cNvSpPr/>
          <p:nvPr/>
        </p:nvSpPr>
        <p:spPr>
          <a:xfrm>
            <a:off x="1007773" y="154568"/>
            <a:ext cx="7346390" cy="38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0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evolution in heavy-ion collisions</a:t>
            </a:r>
            <a:endParaRPr lang="en-US" sz="3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1238821"/>
            <a:ext cx="5659145" cy="37808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6"/>
              <p:cNvSpPr txBox="1">
                <a:spLocks noChangeArrowheads="1"/>
              </p:cNvSpPr>
              <p:nvPr/>
            </p:nvSpPr>
            <p:spPr bwMode="auto">
              <a:xfrm>
                <a:off x="108332" y="5367064"/>
                <a:ext cx="9035668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3238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measurements are used to infer properties of the early state of relativistic heavy-ion collisions</a:t>
                </a: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 particles are measured in the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detector: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,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ru-RU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±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</a:t>
                </a:r>
                <a:r>
                  <a:rPr lang="en-US" altLang="ru-RU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±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</a:t>
                </a:r>
                <a:r>
                  <a:rPr lang="en-US" altLang="ru-RU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</a:t>
                </a:r>
                <a:r>
                  <a:rPr lang="en-US" altLang="ru-RU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±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K</a:t>
                </a:r>
                <a:r>
                  <a:rPr lang="en-US" altLang="ru-RU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K</a:t>
                </a:r>
                <a:r>
                  <a:rPr lang="en-US" altLang="ru-RU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±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, , </a:t>
                </a:r>
                <a:r>
                  <a:rPr lang="en-US" altLang="ru-RU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ru-RU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ru-RU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, , , , etc. </a:t>
                </a:r>
                <a:endParaRPr lang="en-US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alt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32" y="5367064"/>
                <a:ext cx="9035668" cy="984885"/>
              </a:xfrm>
              <a:prstGeom prst="rect">
                <a:avLst/>
              </a:prstGeom>
              <a:blipFill>
                <a:blip r:embed="rId5"/>
                <a:stretch>
                  <a:fillRect l="-270" t="-1852" r="-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08332" y="6021288"/>
            <a:ext cx="8784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measurements are used to infer properties of the early state of relativistic heavy-ion collisions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6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28317</TotalTime>
  <Words>739</Words>
  <Application>Microsoft Office PowerPoint</Application>
  <PresentationFormat>Экран (4:3)</PresentationFormat>
  <Paragraphs>89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Cambria Math</vt:lpstr>
      <vt:lpstr>DejaVu Sans</vt:lpstr>
      <vt:lpstr>Symbol</vt:lpstr>
      <vt:lpstr>Tahoma</vt:lpstr>
      <vt:lpstr>Times New Roman</vt:lpstr>
      <vt:lpstr>TimesNewRomanPS-BoldMT</vt:lpstr>
      <vt:lpstr>Wingdings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leptonic and hadronic decays of  and  mesons at RHIC by PHENIX.</dc:title>
  <dc:creator>VR</dc:creator>
  <cp:lastModifiedBy>Riabov Victor</cp:lastModifiedBy>
  <cp:revision>1574</cp:revision>
  <cp:lastPrinted>2021-08-24T09:51:16Z</cp:lastPrinted>
  <dcterms:created xsi:type="dcterms:W3CDTF">2006-11-10T13:00:45Z</dcterms:created>
  <dcterms:modified xsi:type="dcterms:W3CDTF">2024-03-07T05:53:20Z</dcterms:modified>
</cp:coreProperties>
</file>