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620" r:id="rId2"/>
  </p:sldIdLst>
  <p:sldSz cx="9144000" cy="6858000" type="screen4x3"/>
  <p:notesSz cx="6858000" cy="99472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3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0"/>
    <a:srgbClr val="33CC33"/>
    <a:srgbClr val="66FF33"/>
    <a:srgbClr val="009900"/>
    <a:srgbClr val="990099"/>
    <a:srgbClr val="FFFFFF"/>
    <a:srgbClr val="0000FF"/>
    <a:srgbClr val="FFFF00"/>
    <a:srgbClr val="FF33CC"/>
    <a:srgbClr val="D600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5" autoAdjust="0"/>
    <p:restoredTop sz="94646" autoAdjust="0"/>
  </p:normalViewPr>
  <p:slideViewPr>
    <p:cSldViewPr>
      <p:cViewPr varScale="1">
        <p:scale>
          <a:sx n="93" d="100"/>
          <a:sy n="93" d="100"/>
        </p:scale>
        <p:origin x="179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228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9" d="100"/>
          <a:sy n="69" d="100"/>
        </p:scale>
        <p:origin x="-3312" y="-102"/>
      </p:cViewPr>
      <p:guideLst>
        <p:guide orient="horz" pos="3133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2971800" cy="4973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997" tIns="47999" rIns="95997" bIns="47999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US" altLang="ru-RU"/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4" y="2"/>
            <a:ext cx="2971800" cy="4973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997" tIns="47999" rIns="95997" bIns="47999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endParaRPr lang="en-US" altLang="ru-RU"/>
          </a:p>
        </p:txBody>
      </p:sp>
      <p:sp>
        <p:nvSpPr>
          <p:cNvPr id="952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8186"/>
            <a:ext cx="2971800" cy="4973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997" tIns="47999" rIns="95997" bIns="47999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r>
              <a:rPr lang="en-US" altLang="ru-RU"/>
              <a:t>Yuri Riabov         QM2006 Shanghai                  Nov. 19, 2006</a:t>
            </a:r>
          </a:p>
        </p:txBody>
      </p:sp>
      <p:sp>
        <p:nvSpPr>
          <p:cNvPr id="952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4" y="9448186"/>
            <a:ext cx="2971800" cy="4973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997" tIns="47999" rIns="95997" bIns="47999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AAB6E9F1-63B8-4395-862C-41442373140F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2971800" cy="4973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997" tIns="47999" rIns="95997" bIns="47999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US" altLang="ru-RU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4" y="2"/>
            <a:ext cx="2971800" cy="4973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997" tIns="47999" rIns="95997" bIns="47999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endParaRPr lang="en-US" altLang="ru-RU"/>
          </a:p>
        </p:txBody>
      </p:sp>
      <p:sp>
        <p:nvSpPr>
          <p:cNvPr id="399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42975" y="746125"/>
            <a:ext cx="4972050" cy="3730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99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724955"/>
            <a:ext cx="5486400" cy="44762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997" tIns="47999" rIns="95997" bIns="4799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/>
              <a:t>Click to edit Master text styles</a:t>
            </a:r>
          </a:p>
          <a:p>
            <a:pPr lvl="1"/>
            <a:r>
              <a:rPr lang="en-US" altLang="ru-RU"/>
              <a:t>Second level</a:t>
            </a:r>
          </a:p>
          <a:p>
            <a:pPr lvl="2"/>
            <a:r>
              <a:rPr lang="en-US" altLang="ru-RU"/>
              <a:t>Third level</a:t>
            </a:r>
          </a:p>
          <a:p>
            <a:pPr lvl="3"/>
            <a:r>
              <a:rPr lang="en-US" altLang="ru-RU"/>
              <a:t>Fourth level</a:t>
            </a:r>
          </a:p>
          <a:p>
            <a:pPr lvl="4"/>
            <a:r>
              <a:rPr lang="en-US" altLang="ru-RU"/>
              <a:t>Fifth level</a:t>
            </a: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8186"/>
            <a:ext cx="2971800" cy="4973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997" tIns="47999" rIns="95997" bIns="47999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r>
              <a:rPr lang="en-US" altLang="ru-RU"/>
              <a:t>Yuri Riabov         QM2006 Shanghai                  Nov. 19, 2006</a:t>
            </a:r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4" y="9448186"/>
            <a:ext cx="2971800" cy="4973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997" tIns="47999" rIns="95997" bIns="47999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10481795-BEC2-4D02-AF40-DF7C3D85021A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7413247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ru-RU"/>
              <a:t>V. Riabov, MPD Status, April 2022</a:t>
            </a:r>
            <a:endParaRPr lang="ru-RU" altLang="ru-RU">
              <a:sym typeface="Symbol" panose="05050102010706020507" pitchFamily="18" charset="2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D7E1B4A-1D44-4CA4-A46B-1527CCB03E59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8086895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ru-RU"/>
              <a:t>V. Riabov, MPD Status, April 2022</a:t>
            </a:r>
            <a:endParaRPr lang="ru-RU" altLang="ru-RU">
              <a:sym typeface="Symbol" panose="05050102010706020507" pitchFamily="18" charset="2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D345951-D715-4F6C-845B-FDB952CD7327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552155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ru-RU"/>
              <a:t>V. Riabov, MPD Status, April 2022</a:t>
            </a:r>
            <a:endParaRPr lang="ru-RU" altLang="ru-RU">
              <a:sym typeface="Symbol" panose="05050102010706020507" pitchFamily="18" charset="2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15C3E19-8AD1-4204-BAE4-FCE2135C0FBB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4925797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628650" y="365125"/>
            <a:ext cx="7886700" cy="58118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>
          <a:xfrm>
            <a:off x="107950" y="6597650"/>
            <a:ext cx="8567738" cy="207963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ru-RU"/>
              <a:t>V. Riabov, MPD Status, April 2022</a:t>
            </a:r>
            <a:endParaRPr lang="ru-RU" altLang="ru-RU">
              <a:sym typeface="Symbol" panose="05050102010706020507" pitchFamily="18" charset="2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>
          <a:xfrm>
            <a:off x="8666163" y="6524625"/>
            <a:ext cx="442912" cy="207963"/>
          </a:xfrm>
        </p:spPr>
        <p:txBody>
          <a:bodyPr/>
          <a:lstStyle>
            <a:lvl1pPr>
              <a:defRPr/>
            </a:lvl1pPr>
          </a:lstStyle>
          <a:p>
            <a:fld id="{82639E04-2AD2-4BD6-88A9-8FAE3709739C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215487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ru-RU"/>
              <a:t>V. Riabov, MPD Status, April 2022</a:t>
            </a:r>
            <a:endParaRPr lang="ru-RU" altLang="ru-RU">
              <a:sym typeface="Symbol" panose="05050102010706020507" pitchFamily="18" charset="2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D651503-CDFC-49D8-9D7A-966927550EBC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325910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ru-RU"/>
              <a:t>V. Riabov, MPD Status, April 2022</a:t>
            </a:r>
            <a:endParaRPr lang="ru-RU" altLang="ru-RU">
              <a:sym typeface="Symbol" panose="05050102010706020507" pitchFamily="18" charset="2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84F8AFE-7A31-4E48-B187-23373253B113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704539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ru-RU"/>
              <a:t>V. Riabov, MPD Status, April 2022</a:t>
            </a:r>
            <a:endParaRPr lang="ru-RU" altLang="ru-RU">
              <a:sym typeface="Symbol" panose="05050102010706020507" pitchFamily="18" charset="2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0074889-6CD6-419A-AD1C-C730CFB4F1B4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744604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ru-RU"/>
              <a:t>V. Riabov, MPD Status, April 2022</a:t>
            </a:r>
            <a:endParaRPr lang="ru-RU" altLang="ru-RU">
              <a:sym typeface="Symbol" panose="05050102010706020507" pitchFamily="18" charset="2"/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92F4B2F-61D0-4DA8-BDC8-4CB59B6E5ED3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813702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ru-RU"/>
              <a:t>V. Riabov, MPD Status, April 2022</a:t>
            </a:r>
            <a:endParaRPr lang="ru-RU" altLang="ru-RU">
              <a:sym typeface="Symbol" panose="05050102010706020507" pitchFamily="18" charset="2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EA49C41-EAD9-4881-B2DE-9C3C012EB150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039041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ru-RU"/>
              <a:t>V. Riabov, MPD Status, April 2022</a:t>
            </a:r>
            <a:endParaRPr lang="ru-RU" altLang="ru-RU">
              <a:sym typeface="Symbol" panose="05050102010706020507" pitchFamily="18" charset="2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0F4F5ED-7DA9-45DB-9F76-BD4CE138C7B3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219154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ru-RU"/>
              <a:t>V. Riabov, MPD Status, April 2022</a:t>
            </a:r>
            <a:endParaRPr lang="ru-RU" altLang="ru-RU">
              <a:sym typeface="Symbol" panose="05050102010706020507" pitchFamily="18" charset="2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746AEF9-0300-445C-A001-2A8D54CA5003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270729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ru-RU"/>
              <a:t>V. Riabov, MPD Status, April 2022</a:t>
            </a:r>
            <a:endParaRPr lang="ru-RU" altLang="ru-RU">
              <a:sym typeface="Symbol" panose="05050102010706020507" pitchFamily="18" charset="2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3D3A38E-4130-4757-BF1F-0A4657A547C0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521398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07950" y="6597650"/>
            <a:ext cx="8567738" cy="207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en-US" altLang="ru-RU"/>
              <a:t>V. Riabov, MPD Status, April 2022</a:t>
            </a:r>
            <a:endParaRPr lang="ru-RU" altLang="ru-RU">
              <a:sym typeface="Symbol" panose="05050102010706020507" pitchFamily="18" charset="2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66163" y="6524625"/>
            <a:ext cx="442912" cy="207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77EEED0-4870-4F46-8D9C-BB14B409F9EE}" type="slidenum">
              <a:rPr lang="en-US" altLang="ru-RU"/>
              <a:pPr/>
              <a:t>‹#›</a:t>
            </a:fld>
            <a:endParaRPr lang="en-US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CustomShape 3"/>
          <p:cNvSpPr/>
          <p:nvPr/>
        </p:nvSpPr>
        <p:spPr>
          <a:xfrm>
            <a:off x="251520" y="2987785"/>
            <a:ext cx="4896546" cy="386104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1227" tIns="30613" rIns="61227" bIns="30613"/>
          <a:lstStyle/>
          <a:p>
            <a:pPr>
              <a:defRPr/>
            </a:pPr>
            <a:r>
              <a:rPr lang="pl-PL" sz="952" b="1" i="1" spc="-1" dirty="0">
                <a:solidFill>
                  <a:srgbClr val="0000FF"/>
                </a:solidFill>
                <a:ea typeface="ＭＳ Ｐゴシック"/>
              </a:rPr>
              <a:t>Joint Institute for Nuclear Research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;</a:t>
            </a:r>
            <a:endParaRPr lang="en-US" sz="952" i="1" spc="-1" dirty="0">
              <a:solidFill>
                <a:srgbClr val="000090"/>
              </a:solidFill>
              <a:ea typeface="ＭＳ Ｐゴシック"/>
            </a:endParaRPr>
          </a:p>
          <a:p>
            <a:pPr>
              <a:defRPr/>
            </a:pPr>
            <a:r>
              <a:rPr lang="en-US" sz="952" i="1" spc="-1" dirty="0" err="1">
                <a:solidFill>
                  <a:srgbClr val="000090"/>
                </a:solidFill>
                <a:ea typeface="ＭＳ Ｐゴシック"/>
              </a:rPr>
              <a:t>A.Alikhanyan</a:t>
            </a:r>
            <a:r>
              <a:rPr lang="en-US" sz="952" i="1" spc="-1" dirty="0">
                <a:solidFill>
                  <a:srgbClr val="000090"/>
                </a:solidFill>
                <a:ea typeface="ＭＳ Ｐゴシック"/>
              </a:rPr>
              <a:t> National Lab of Armenia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, Yerevan,</a:t>
            </a:r>
            <a:r>
              <a:rPr lang="pl-PL" sz="952" b="1" i="1" spc="-1" dirty="0">
                <a:solidFill>
                  <a:srgbClr val="000090"/>
                </a:solidFill>
                <a:ea typeface="ＭＳ Ｐゴシック"/>
              </a:rPr>
              <a:t> Armenia;</a:t>
            </a:r>
            <a:endParaRPr lang="ru-RU" sz="952" b="1" i="1" spc="-1" dirty="0">
              <a:solidFill>
                <a:srgbClr val="000090"/>
              </a:solidFill>
              <a:ea typeface="ＭＳ Ｐゴシック"/>
            </a:endParaRPr>
          </a:p>
          <a:p>
            <a:pPr>
              <a:defRPr/>
            </a:pPr>
            <a:r>
              <a:rPr lang="en-US" sz="952" i="1" spc="-1" dirty="0">
                <a:solidFill>
                  <a:srgbClr val="000090"/>
                </a:solidFill>
                <a:latin typeface="Arial"/>
              </a:rPr>
              <a:t>Institute for Nuclear Problems of Belarusian State University, </a:t>
            </a:r>
            <a:r>
              <a:rPr lang="en-US" sz="952" b="1" i="1" spc="-1" dirty="0">
                <a:solidFill>
                  <a:srgbClr val="000090"/>
                </a:solidFill>
                <a:latin typeface="Arial"/>
              </a:rPr>
              <a:t>Belarus</a:t>
            </a:r>
            <a:r>
              <a:rPr lang="en-US" sz="952" i="1" spc="-1" dirty="0">
                <a:solidFill>
                  <a:srgbClr val="000090"/>
                </a:solidFill>
                <a:latin typeface="Arial"/>
              </a:rPr>
              <a:t>;</a:t>
            </a:r>
          </a:p>
          <a:p>
            <a:pPr>
              <a:defRPr/>
            </a:pPr>
            <a:r>
              <a:rPr lang="en-US" sz="952" i="1" spc="-1" dirty="0">
                <a:solidFill>
                  <a:srgbClr val="000090"/>
                </a:solidFill>
                <a:latin typeface="Arial"/>
              </a:rPr>
              <a:t>Institute of Power Engineering of the National Academy of Sciences of Belarus, </a:t>
            </a:r>
            <a:r>
              <a:rPr lang="en-US" sz="952" b="1" i="1" spc="-1" dirty="0">
                <a:solidFill>
                  <a:srgbClr val="000090"/>
                </a:solidFill>
                <a:latin typeface="Arial"/>
              </a:rPr>
              <a:t>Belarus</a:t>
            </a:r>
            <a:r>
              <a:rPr lang="en-US" sz="952" i="1" spc="-1" dirty="0">
                <a:solidFill>
                  <a:srgbClr val="000090"/>
                </a:solidFill>
                <a:latin typeface="Arial"/>
              </a:rPr>
              <a:t>;</a:t>
            </a:r>
            <a:endParaRPr lang="ru-RU" sz="952" i="1" spc="-1" dirty="0">
              <a:solidFill>
                <a:srgbClr val="000090"/>
              </a:solidFill>
              <a:latin typeface="Arial"/>
            </a:endParaRPr>
          </a:p>
          <a:p>
            <a:pPr>
              <a:defRPr/>
            </a:pPr>
            <a:r>
              <a:rPr lang="en-US" sz="952" i="1" spc="-1" dirty="0">
                <a:solidFill>
                  <a:srgbClr val="000090"/>
                </a:solidFill>
                <a:latin typeface="Arial"/>
              </a:rPr>
              <a:t>SSI "Joint Institute for Energy and Nuclear Research - </a:t>
            </a:r>
            <a:r>
              <a:rPr lang="en-US" sz="952" i="1" spc="-1" dirty="0" err="1">
                <a:solidFill>
                  <a:srgbClr val="000090"/>
                </a:solidFill>
                <a:latin typeface="Arial"/>
              </a:rPr>
              <a:t>Sosny</a:t>
            </a:r>
            <a:r>
              <a:rPr lang="en-US" sz="952" i="1" spc="-1" dirty="0">
                <a:solidFill>
                  <a:srgbClr val="000090"/>
                </a:solidFill>
                <a:latin typeface="Arial"/>
              </a:rPr>
              <a:t>" of the National Academy </a:t>
            </a:r>
            <a:endParaRPr lang="ru-RU" sz="952" i="1" spc="-1">
              <a:solidFill>
                <a:srgbClr val="000090"/>
              </a:solidFill>
              <a:latin typeface="Arial"/>
            </a:endParaRPr>
          </a:p>
          <a:p>
            <a:pPr>
              <a:defRPr/>
            </a:pPr>
            <a:r>
              <a:rPr lang="en-US" sz="952" i="1" spc="-1">
                <a:solidFill>
                  <a:srgbClr val="000090"/>
                </a:solidFill>
                <a:latin typeface="Arial"/>
              </a:rPr>
              <a:t>of </a:t>
            </a:r>
            <a:r>
              <a:rPr lang="en-US" sz="952" i="1" spc="-1" dirty="0">
                <a:solidFill>
                  <a:srgbClr val="000090"/>
                </a:solidFill>
                <a:latin typeface="Arial"/>
              </a:rPr>
              <a:t>Sciences of Belarus, Minsk, </a:t>
            </a:r>
            <a:r>
              <a:rPr lang="en-US" sz="952" b="1" i="1" spc="-1" dirty="0">
                <a:solidFill>
                  <a:srgbClr val="000090"/>
                </a:solidFill>
                <a:latin typeface="Arial"/>
              </a:rPr>
              <a:t>Belarus;</a:t>
            </a:r>
          </a:p>
          <a:p>
            <a:pPr>
              <a:defRPr/>
            </a:pP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University of Plovdiv, </a:t>
            </a:r>
            <a:r>
              <a:rPr lang="pl-PL" sz="952" b="1" i="1" spc="-1" dirty="0">
                <a:solidFill>
                  <a:srgbClr val="000090"/>
                </a:solidFill>
                <a:ea typeface="ＭＳ Ｐゴシック"/>
              </a:rPr>
              <a:t>Bulgaria;</a:t>
            </a:r>
            <a:endParaRPr lang="en-US" sz="952" i="1" spc="-1" dirty="0">
              <a:solidFill>
                <a:srgbClr val="000090"/>
              </a:solidFill>
              <a:latin typeface="Arial"/>
            </a:endParaRPr>
          </a:p>
          <a:p>
            <a:pPr>
              <a:defRPr/>
            </a:pP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Tsinghua University, Beijing, </a:t>
            </a:r>
            <a:r>
              <a:rPr lang="pl-PL" sz="952" b="1" i="1" spc="-1" dirty="0">
                <a:solidFill>
                  <a:srgbClr val="000090"/>
                </a:solidFill>
                <a:ea typeface="ＭＳ Ｐゴシック"/>
              </a:rPr>
              <a:t>China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;</a:t>
            </a:r>
            <a:endParaRPr lang="en-US" sz="952" i="1" spc="-1" dirty="0">
              <a:solidFill>
                <a:srgbClr val="000090"/>
              </a:solidFill>
              <a:latin typeface="Arial"/>
            </a:endParaRPr>
          </a:p>
          <a:p>
            <a:pPr>
              <a:defRPr/>
            </a:pPr>
            <a:r>
              <a:rPr lang="en-US" sz="952" i="1" spc="-1" dirty="0">
                <a:solidFill>
                  <a:srgbClr val="000090"/>
                </a:solidFill>
                <a:ea typeface="ＭＳ Ｐゴシック"/>
              </a:rPr>
              <a:t>University of Science and Technology of China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, Hefei, </a:t>
            </a:r>
            <a:r>
              <a:rPr lang="pl-PL" sz="952" b="1" i="1" spc="-1" dirty="0">
                <a:solidFill>
                  <a:srgbClr val="000090"/>
                </a:solidFill>
                <a:ea typeface="ＭＳ Ｐゴシック"/>
              </a:rPr>
              <a:t>China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;</a:t>
            </a:r>
            <a:endParaRPr lang="en-US" sz="952" i="1" spc="-1" dirty="0">
              <a:solidFill>
                <a:srgbClr val="000090"/>
              </a:solidFill>
              <a:latin typeface="Arial"/>
            </a:endParaRPr>
          </a:p>
          <a:p>
            <a:pPr>
              <a:defRPr/>
            </a:pP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Huzhou University, Huizhou, </a:t>
            </a:r>
            <a:r>
              <a:rPr lang="pl-PL" sz="952" b="1" i="1" spc="-1" dirty="0">
                <a:solidFill>
                  <a:srgbClr val="000090"/>
                </a:solidFill>
                <a:ea typeface="ＭＳ Ｐゴシック"/>
              </a:rPr>
              <a:t>China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;</a:t>
            </a:r>
            <a:endParaRPr lang="en-US" sz="952" i="1" spc="-1" dirty="0">
              <a:solidFill>
                <a:srgbClr val="000090"/>
              </a:solidFill>
              <a:latin typeface="Arial"/>
            </a:endParaRPr>
          </a:p>
          <a:p>
            <a:pPr>
              <a:defRPr/>
            </a:pP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Institute of Nuclear and Applied Physics, CAS, Shanghai, </a:t>
            </a:r>
            <a:r>
              <a:rPr lang="pl-PL" sz="952" b="1" i="1" spc="-1" dirty="0">
                <a:solidFill>
                  <a:srgbClr val="000090"/>
                </a:solidFill>
                <a:ea typeface="ＭＳ Ｐゴシック"/>
              </a:rPr>
              <a:t>China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; </a:t>
            </a:r>
            <a:endParaRPr lang="en-US" sz="952" i="1" spc="-1" dirty="0">
              <a:solidFill>
                <a:srgbClr val="000090"/>
              </a:solidFill>
              <a:latin typeface="Arial"/>
            </a:endParaRPr>
          </a:p>
          <a:p>
            <a:pPr>
              <a:defRPr/>
            </a:pP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Central China Normal University, </a:t>
            </a:r>
            <a:r>
              <a:rPr lang="pl-PL" sz="952" b="1" i="1" spc="-1" dirty="0">
                <a:solidFill>
                  <a:srgbClr val="000090"/>
                </a:solidFill>
                <a:ea typeface="ＭＳ Ｐゴシック"/>
              </a:rPr>
              <a:t>China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;</a:t>
            </a:r>
            <a:endParaRPr lang="en-US" sz="952" i="1" spc="-1" dirty="0">
              <a:solidFill>
                <a:srgbClr val="000090"/>
              </a:solidFill>
              <a:latin typeface="Arial"/>
            </a:endParaRPr>
          </a:p>
          <a:p>
            <a:pPr>
              <a:defRPr/>
            </a:pP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Shandong University, Shandong, </a:t>
            </a:r>
            <a:r>
              <a:rPr lang="pl-PL" sz="952" b="1" i="1" spc="-1" dirty="0">
                <a:solidFill>
                  <a:srgbClr val="000090"/>
                </a:solidFill>
                <a:ea typeface="ＭＳ Ｐゴシック"/>
              </a:rPr>
              <a:t>China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; </a:t>
            </a:r>
            <a:endParaRPr lang="en-US" sz="952" i="1" spc="-1" dirty="0">
              <a:solidFill>
                <a:srgbClr val="000090"/>
              </a:solidFill>
              <a:ea typeface="ＭＳ Ｐゴシック"/>
            </a:endParaRPr>
          </a:p>
          <a:p>
            <a:pPr>
              <a:defRPr/>
            </a:pPr>
            <a:r>
              <a:rPr lang="en-US" sz="952" i="1" spc="-1" dirty="0">
                <a:solidFill>
                  <a:srgbClr val="000090"/>
                </a:solidFill>
                <a:ea typeface="ＭＳ Ｐゴシック"/>
              </a:rPr>
              <a:t>University of Chinese Academy of Sciences, Beijing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, </a:t>
            </a:r>
            <a:r>
              <a:rPr lang="pl-PL" sz="952" b="1" i="1" spc="-1" dirty="0">
                <a:solidFill>
                  <a:srgbClr val="000090"/>
                </a:solidFill>
                <a:ea typeface="ＭＳ Ｐゴシック"/>
              </a:rPr>
              <a:t>China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;</a:t>
            </a:r>
            <a:endParaRPr lang="en-US" sz="952" i="1" spc="-1" dirty="0">
              <a:solidFill>
                <a:srgbClr val="000090"/>
              </a:solidFill>
              <a:latin typeface="Arial"/>
            </a:endParaRPr>
          </a:p>
          <a:p>
            <a:pPr>
              <a:defRPr/>
            </a:pP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University of South China, </a:t>
            </a:r>
            <a:r>
              <a:rPr lang="pl-PL" sz="952" b="1" i="1" spc="-1" dirty="0">
                <a:solidFill>
                  <a:srgbClr val="000090"/>
                </a:solidFill>
                <a:ea typeface="ＭＳ Ｐゴシック"/>
              </a:rPr>
              <a:t>China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;</a:t>
            </a:r>
            <a:endParaRPr lang="en-US" sz="952" i="1" spc="-1" dirty="0">
              <a:solidFill>
                <a:srgbClr val="000090"/>
              </a:solidFill>
              <a:latin typeface="Arial"/>
            </a:endParaRPr>
          </a:p>
          <a:p>
            <a:pPr>
              <a:defRPr/>
            </a:pP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Three Gorges University, </a:t>
            </a:r>
            <a:r>
              <a:rPr lang="pl-PL" sz="952" b="1" i="1" spc="-1" dirty="0">
                <a:solidFill>
                  <a:srgbClr val="000090"/>
                </a:solidFill>
                <a:ea typeface="ＭＳ Ｐゴシック"/>
              </a:rPr>
              <a:t>China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;</a:t>
            </a:r>
            <a:endParaRPr lang="en-US" sz="952" i="1" spc="-1" dirty="0">
              <a:solidFill>
                <a:srgbClr val="000090"/>
              </a:solidFill>
              <a:latin typeface="Arial"/>
            </a:endParaRPr>
          </a:p>
          <a:p>
            <a:pPr>
              <a:defRPr/>
            </a:pP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Institute of Modern Physics of CAS, Lanzhou, </a:t>
            </a:r>
            <a:r>
              <a:rPr lang="pl-PL" sz="952" b="1" i="1" spc="-1" dirty="0">
                <a:solidFill>
                  <a:srgbClr val="000090"/>
                </a:solidFill>
                <a:ea typeface="ＭＳ Ｐゴシック"/>
              </a:rPr>
              <a:t>China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;</a:t>
            </a:r>
            <a:endParaRPr lang="en-US" sz="952" i="1" spc="-1" dirty="0">
              <a:solidFill>
                <a:srgbClr val="000090"/>
              </a:solidFill>
              <a:ea typeface="ＭＳ Ｐゴシック"/>
            </a:endParaRPr>
          </a:p>
          <a:p>
            <a:pPr>
              <a:defRPr/>
            </a:pPr>
            <a:r>
              <a:rPr lang="en-US" sz="952" i="1" spc="-1" dirty="0">
                <a:solidFill>
                  <a:srgbClr val="000090"/>
                </a:solidFill>
                <a:latin typeface="Arial"/>
              </a:rPr>
              <a:t>Egyptian Center for Theoretical Physics, </a:t>
            </a:r>
            <a:r>
              <a:rPr lang="en-US" sz="952" b="1" i="1" spc="-1" dirty="0">
                <a:solidFill>
                  <a:srgbClr val="000090"/>
                </a:solidFill>
                <a:latin typeface="Arial"/>
              </a:rPr>
              <a:t>Egypt</a:t>
            </a:r>
            <a:r>
              <a:rPr lang="en-US" sz="952" i="1" spc="-1" dirty="0">
                <a:solidFill>
                  <a:srgbClr val="000090"/>
                </a:solidFill>
                <a:latin typeface="Arial"/>
              </a:rPr>
              <a:t>;</a:t>
            </a:r>
          </a:p>
          <a:p>
            <a:pPr>
              <a:defRPr/>
            </a:pP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Tbilisi State University, Tbilisi, </a:t>
            </a:r>
            <a:r>
              <a:rPr lang="pl-PL" sz="952" b="1" i="1" spc="-1" dirty="0">
                <a:solidFill>
                  <a:srgbClr val="000090"/>
                </a:solidFill>
                <a:ea typeface="ＭＳ Ｐゴシック"/>
              </a:rPr>
              <a:t>Georgia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;</a:t>
            </a:r>
            <a:endParaRPr lang="en-US" sz="952" i="1" spc="-1" dirty="0">
              <a:solidFill>
                <a:srgbClr val="000090"/>
              </a:solidFill>
              <a:ea typeface="ＭＳ Ｐゴシック"/>
            </a:endParaRPr>
          </a:p>
          <a:p>
            <a:pPr>
              <a:defRPr/>
            </a:pPr>
            <a:r>
              <a:rPr lang="en-US" sz="952" i="1" spc="-1" dirty="0">
                <a:solidFill>
                  <a:srgbClr val="000090"/>
                </a:solidFill>
                <a:ea typeface="ＭＳ Ｐゴシック"/>
              </a:rPr>
              <a:t>Institute of Physics and Technology, Almaty, </a:t>
            </a:r>
            <a:r>
              <a:rPr lang="en-US" sz="952" b="1" i="1" spc="-1" dirty="0">
                <a:solidFill>
                  <a:srgbClr val="000090"/>
                </a:solidFill>
                <a:ea typeface="ＭＳ Ｐゴシック"/>
              </a:rPr>
              <a:t>Kazakhstan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;</a:t>
            </a:r>
            <a:endParaRPr lang="en-US" sz="952" b="1" i="1" spc="-1" dirty="0">
              <a:solidFill>
                <a:srgbClr val="000090"/>
              </a:solidFill>
              <a:latin typeface="Arial"/>
            </a:endParaRPr>
          </a:p>
          <a:p>
            <a:pPr>
              <a:defRPr/>
            </a:pPr>
            <a:r>
              <a:rPr lang="pl-PL" sz="952" i="1" spc="-1" dirty="0">
                <a:solidFill>
                  <a:srgbClr val="000080"/>
                </a:solidFill>
                <a:ea typeface="ＭＳ Ｐゴシック"/>
              </a:rPr>
              <a:t>Instituto de Ciencias Nucleares, UNAM, </a:t>
            </a:r>
            <a:r>
              <a:rPr lang="pl-PL" sz="952" b="1" i="1" spc="-1" dirty="0">
                <a:solidFill>
                  <a:srgbClr val="000080"/>
                </a:solidFill>
                <a:ea typeface="ＭＳ Ｐゴシック"/>
              </a:rPr>
              <a:t>Mexico</a:t>
            </a:r>
            <a:r>
              <a:rPr lang="pl-PL" sz="952" i="1" spc="-1" dirty="0">
                <a:solidFill>
                  <a:srgbClr val="000080"/>
                </a:solidFill>
                <a:ea typeface="ＭＳ Ｐゴシック"/>
              </a:rPr>
              <a:t>;</a:t>
            </a:r>
            <a:endParaRPr lang="en-US" sz="952" spc="-1" dirty="0"/>
          </a:p>
          <a:p>
            <a:pPr>
              <a:defRPr/>
            </a:pPr>
            <a:r>
              <a:rPr lang="pl-PL" sz="952" i="1" spc="-1" dirty="0">
                <a:solidFill>
                  <a:srgbClr val="000080"/>
                </a:solidFill>
                <a:ea typeface="ＭＳ Ｐゴシック"/>
              </a:rPr>
              <a:t>Universidad Autónoma de Sinaloa, </a:t>
            </a:r>
            <a:r>
              <a:rPr lang="pl-PL" sz="952" b="1" i="1" spc="-1" dirty="0">
                <a:solidFill>
                  <a:srgbClr val="000080"/>
                </a:solidFill>
                <a:ea typeface="ＭＳ Ｐゴシック"/>
              </a:rPr>
              <a:t>Mexico</a:t>
            </a:r>
            <a:r>
              <a:rPr lang="pl-PL" sz="952" i="1" spc="-1" dirty="0">
                <a:solidFill>
                  <a:srgbClr val="000080"/>
                </a:solidFill>
                <a:ea typeface="ＭＳ Ｐゴシック"/>
              </a:rPr>
              <a:t>;</a:t>
            </a:r>
            <a:endParaRPr lang="en-US" sz="952" i="1" spc="-1" dirty="0">
              <a:solidFill>
                <a:srgbClr val="000080"/>
              </a:solidFill>
              <a:ea typeface="ＭＳ Ｐゴシック"/>
            </a:endParaRPr>
          </a:p>
          <a:p>
            <a:pPr>
              <a:defRPr/>
            </a:pPr>
            <a:r>
              <a:rPr lang="es-ES" sz="952" i="1" spc="-1" dirty="0">
                <a:solidFill>
                  <a:srgbClr val="000080"/>
                </a:solidFill>
                <a:ea typeface="ＭＳ Ｐゴシック"/>
              </a:rPr>
              <a:t>Universidad Autónoma Metropolitana, </a:t>
            </a:r>
            <a:r>
              <a:rPr lang="pl-PL" sz="952" b="1" i="1" spc="-1" dirty="0">
                <a:solidFill>
                  <a:srgbClr val="000080"/>
                </a:solidFill>
                <a:ea typeface="ＭＳ Ｐゴシック"/>
              </a:rPr>
              <a:t>Mexico</a:t>
            </a:r>
            <a:r>
              <a:rPr lang="pl-PL" sz="952" i="1" spc="-1" dirty="0">
                <a:solidFill>
                  <a:srgbClr val="000080"/>
                </a:solidFill>
                <a:ea typeface="ＭＳ Ｐゴシック"/>
              </a:rPr>
              <a:t>;</a:t>
            </a:r>
            <a:endParaRPr lang="en-US" sz="952" spc="-1" dirty="0"/>
          </a:p>
          <a:p>
            <a:pPr>
              <a:defRPr/>
            </a:pPr>
            <a:r>
              <a:rPr lang="pl-PL" sz="952" i="1" spc="-1" dirty="0">
                <a:solidFill>
                  <a:srgbClr val="000080"/>
                </a:solidFill>
                <a:ea typeface="ＭＳ Ｐゴシック"/>
              </a:rPr>
              <a:t>Universidad de Colima, </a:t>
            </a:r>
            <a:r>
              <a:rPr lang="pl-PL" sz="952" b="1" i="1" spc="-1" dirty="0">
                <a:solidFill>
                  <a:srgbClr val="000080"/>
                </a:solidFill>
                <a:ea typeface="ＭＳ Ｐゴシック"/>
              </a:rPr>
              <a:t>Mexico</a:t>
            </a:r>
            <a:r>
              <a:rPr lang="pl-PL" sz="952" i="1" spc="-1" dirty="0">
                <a:solidFill>
                  <a:srgbClr val="000080"/>
                </a:solidFill>
                <a:ea typeface="ＭＳ Ｐゴシック"/>
              </a:rPr>
              <a:t>;</a:t>
            </a:r>
            <a:endParaRPr lang="en-US" sz="952" i="1" spc="-1" dirty="0">
              <a:solidFill>
                <a:srgbClr val="000080"/>
              </a:solidFill>
              <a:ea typeface="ＭＳ Ｐゴシック"/>
            </a:endParaRPr>
          </a:p>
          <a:p>
            <a:pPr>
              <a:defRPr/>
            </a:pPr>
            <a:r>
              <a:rPr lang="es-ES" sz="952" i="1" spc="-1" dirty="0">
                <a:solidFill>
                  <a:srgbClr val="000080"/>
                </a:solidFill>
                <a:ea typeface="ＭＳ Ｐゴシック"/>
              </a:rPr>
              <a:t>Universidad Michoacana de San Nicolás de Hidalgo</a:t>
            </a:r>
            <a:r>
              <a:rPr lang="pl-PL" sz="952" i="1" spc="-1" dirty="0">
                <a:solidFill>
                  <a:srgbClr val="000080"/>
                </a:solidFill>
                <a:ea typeface="ＭＳ Ｐゴシック"/>
              </a:rPr>
              <a:t>, </a:t>
            </a:r>
            <a:r>
              <a:rPr lang="pl-PL" sz="952" b="1" i="1" spc="-1" dirty="0">
                <a:solidFill>
                  <a:srgbClr val="000080"/>
                </a:solidFill>
                <a:ea typeface="ＭＳ Ｐゴシック"/>
              </a:rPr>
              <a:t>Mexico</a:t>
            </a:r>
            <a:r>
              <a:rPr lang="pl-PL" sz="952" i="1" spc="-1" dirty="0">
                <a:solidFill>
                  <a:srgbClr val="000080"/>
                </a:solidFill>
                <a:ea typeface="ＭＳ Ｐゴシック"/>
              </a:rPr>
              <a:t>;</a:t>
            </a:r>
            <a:endParaRPr lang="en-US" sz="952" spc="-1" dirty="0">
              <a:latin typeface="Arial"/>
            </a:endParaRPr>
          </a:p>
          <a:p>
            <a:pPr>
              <a:defRPr/>
            </a:pPr>
            <a:r>
              <a:rPr lang="en-US" sz="952" i="1" spc="-1" dirty="0">
                <a:solidFill>
                  <a:srgbClr val="000090"/>
                </a:solidFill>
                <a:ea typeface="ＭＳ Ｐゴシック"/>
              </a:rPr>
              <a:t>Institute of Physics and Technology, </a:t>
            </a:r>
            <a:r>
              <a:rPr lang="en-US" sz="952" b="1" i="1" spc="-1" dirty="0">
                <a:solidFill>
                  <a:srgbClr val="000090"/>
                </a:solidFill>
                <a:ea typeface="ＭＳ Ｐゴシック"/>
              </a:rPr>
              <a:t>Mongolia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;</a:t>
            </a:r>
            <a:endParaRPr lang="ru-RU" sz="952" i="1" spc="-1" dirty="0">
              <a:solidFill>
                <a:srgbClr val="000090"/>
              </a:solidFill>
              <a:ea typeface="ＭＳ Ｐゴシック"/>
            </a:endParaRPr>
          </a:p>
          <a:p>
            <a:pPr>
              <a:defRPr/>
            </a:pPr>
            <a:endParaRPr lang="en-US" sz="952" spc="-1" dirty="0">
              <a:latin typeface="Arial"/>
            </a:endParaRPr>
          </a:p>
        </p:txBody>
      </p:sp>
      <p:sp>
        <p:nvSpPr>
          <p:cNvPr id="503" name="CustomShape 4"/>
          <p:cNvSpPr/>
          <p:nvPr/>
        </p:nvSpPr>
        <p:spPr>
          <a:xfrm>
            <a:off x="4510311" y="4520634"/>
            <a:ext cx="4454178" cy="233736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1227" tIns="30613" rIns="61227" bIns="30613"/>
          <a:lstStyle/>
          <a:p>
            <a:pPr algn="r">
              <a:defRPr/>
            </a:pP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Belgorod National Research University, </a:t>
            </a:r>
            <a:r>
              <a:rPr lang="pl-PL" sz="952" b="1" i="1" spc="-1" dirty="0">
                <a:solidFill>
                  <a:srgbClr val="000090"/>
                </a:solidFill>
                <a:ea typeface="ＭＳ Ｐゴシック"/>
              </a:rPr>
              <a:t>Russia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;</a:t>
            </a:r>
            <a:endParaRPr lang="en-US" sz="952" i="1" spc="-1" dirty="0">
              <a:solidFill>
                <a:srgbClr val="000090"/>
              </a:solidFill>
              <a:ea typeface="ＭＳ Ｐゴシック"/>
            </a:endParaRPr>
          </a:p>
          <a:p>
            <a:pPr algn="r">
              <a:defRPr/>
            </a:pPr>
            <a:r>
              <a:rPr lang="en-US" sz="952" i="1" spc="-1" dirty="0">
                <a:solidFill>
                  <a:srgbClr val="000090"/>
                </a:solidFill>
              </a:rPr>
              <a:t>High School of Economics University, Moscow, </a:t>
            </a:r>
            <a:r>
              <a:rPr lang="en-US" sz="952" b="1" i="1" spc="-1" dirty="0">
                <a:solidFill>
                  <a:srgbClr val="000090"/>
                </a:solidFill>
              </a:rPr>
              <a:t>Russia;</a:t>
            </a:r>
            <a:endParaRPr lang="en-US" sz="952" spc="-1" dirty="0">
              <a:latin typeface="Arial"/>
            </a:endParaRPr>
          </a:p>
          <a:p>
            <a:pPr algn="r">
              <a:defRPr/>
            </a:pPr>
            <a:r>
              <a:rPr lang="en-US" sz="952" i="1" spc="-1" dirty="0">
                <a:solidFill>
                  <a:srgbClr val="000090"/>
                </a:solidFill>
                <a:ea typeface="ＭＳ Ｐゴシック"/>
              </a:rPr>
              <a:t>Institute for Nuclear Research of the RAS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, Moscow, </a:t>
            </a:r>
            <a:r>
              <a:rPr lang="pl-PL" sz="952" b="1" i="1" spc="-1" dirty="0">
                <a:solidFill>
                  <a:srgbClr val="000090"/>
                </a:solidFill>
                <a:ea typeface="ＭＳ Ｐゴシック"/>
              </a:rPr>
              <a:t>Russia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;</a:t>
            </a:r>
            <a:endParaRPr lang="en-US" sz="952" spc="-1" dirty="0">
              <a:latin typeface="Arial"/>
            </a:endParaRPr>
          </a:p>
          <a:p>
            <a:pPr algn="r">
              <a:defRPr/>
            </a:pPr>
            <a:r>
              <a:rPr lang="en-US" sz="952" i="1" spc="-1" dirty="0">
                <a:solidFill>
                  <a:srgbClr val="000090"/>
                </a:solidFill>
                <a:ea typeface="ＭＳ Ｐゴシック"/>
              </a:rPr>
              <a:t>National Research Nuclear University </a:t>
            </a:r>
            <a:r>
              <a:rPr lang="en-US" sz="952" i="1" spc="-1" dirty="0" err="1">
                <a:solidFill>
                  <a:srgbClr val="000090"/>
                </a:solidFill>
                <a:ea typeface="ＭＳ Ｐゴシック"/>
              </a:rPr>
              <a:t>MEPhI</a:t>
            </a:r>
            <a:r>
              <a:rPr lang="en-US" sz="952" i="1" spc="-1" dirty="0">
                <a:solidFill>
                  <a:srgbClr val="000090"/>
                </a:solidFill>
                <a:ea typeface="ＭＳ Ｐゴシック"/>
              </a:rPr>
              <a:t> 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, Moscow, </a:t>
            </a:r>
            <a:r>
              <a:rPr lang="pl-PL" sz="952" b="1" i="1" spc="-1" dirty="0">
                <a:solidFill>
                  <a:srgbClr val="000090"/>
                </a:solidFill>
                <a:ea typeface="ＭＳ Ｐゴシック"/>
              </a:rPr>
              <a:t>Russia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;</a:t>
            </a:r>
            <a:endParaRPr lang="en-US" sz="952" spc="-1" dirty="0">
              <a:latin typeface="Arial"/>
            </a:endParaRPr>
          </a:p>
          <a:p>
            <a:pPr algn="r">
              <a:defRPr/>
            </a:pP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Moscow Institute of Science and Technology, </a:t>
            </a:r>
            <a:r>
              <a:rPr lang="pl-PL" sz="952" b="1" i="1" spc="-1" dirty="0">
                <a:solidFill>
                  <a:srgbClr val="000090"/>
                </a:solidFill>
                <a:ea typeface="ＭＳ Ｐゴシック"/>
              </a:rPr>
              <a:t>Russia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;</a:t>
            </a:r>
            <a:endParaRPr lang="en-US" sz="952" spc="-1" dirty="0">
              <a:latin typeface="Arial"/>
            </a:endParaRPr>
          </a:p>
          <a:p>
            <a:pPr algn="r">
              <a:defRPr/>
            </a:pP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North Os</a:t>
            </a:r>
            <a:r>
              <a:rPr lang="en-US" sz="952" i="1" spc="-1" dirty="0">
                <a:solidFill>
                  <a:srgbClr val="000090"/>
                </a:solidFill>
                <a:ea typeface="ＭＳ Ｐゴシック"/>
              </a:rPr>
              <a:t>s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etian State University, </a:t>
            </a:r>
            <a:r>
              <a:rPr lang="pl-PL" sz="952" b="1" i="1" spc="-1" dirty="0">
                <a:solidFill>
                  <a:srgbClr val="000090"/>
                </a:solidFill>
                <a:ea typeface="ＭＳ Ｐゴシック"/>
              </a:rPr>
              <a:t>Russia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;</a:t>
            </a:r>
            <a:endParaRPr lang="en-US" sz="952" spc="-1" dirty="0">
              <a:latin typeface="Arial"/>
            </a:endParaRPr>
          </a:p>
          <a:p>
            <a:pPr algn="r">
              <a:defRPr/>
            </a:pPr>
            <a:r>
              <a:rPr lang="en-US" sz="952" i="1" spc="-1" dirty="0">
                <a:solidFill>
                  <a:srgbClr val="000090"/>
                </a:solidFill>
                <a:ea typeface="ＭＳ Ｐゴシック"/>
              </a:rPr>
              <a:t>National Research Center "</a:t>
            </a:r>
            <a:r>
              <a:rPr lang="en-US" sz="952" i="1" spc="-1" dirty="0" err="1">
                <a:solidFill>
                  <a:srgbClr val="000090"/>
                </a:solidFill>
                <a:ea typeface="ＭＳ Ｐゴシック"/>
              </a:rPr>
              <a:t>Kurchatov</a:t>
            </a:r>
            <a:r>
              <a:rPr lang="en-US" sz="952" i="1" spc="-1" dirty="0">
                <a:solidFill>
                  <a:srgbClr val="000090"/>
                </a:solidFill>
                <a:ea typeface="ＭＳ Ｐゴシック"/>
              </a:rPr>
              <a:t> Institute"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, </a:t>
            </a:r>
            <a:r>
              <a:rPr lang="pl-PL" sz="952" b="1" i="1" spc="-1" dirty="0">
                <a:solidFill>
                  <a:srgbClr val="000090"/>
                </a:solidFill>
                <a:ea typeface="ＭＳ Ｐゴシック"/>
              </a:rPr>
              <a:t>Russia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;</a:t>
            </a:r>
            <a:endParaRPr lang="en-US" sz="952" i="1" spc="-1" dirty="0">
              <a:solidFill>
                <a:srgbClr val="000090"/>
              </a:solidFill>
              <a:ea typeface="ＭＳ Ｐゴシック"/>
            </a:endParaRPr>
          </a:p>
          <a:p>
            <a:pPr algn="r">
              <a:defRPr/>
            </a:pPr>
            <a:r>
              <a:rPr lang="en-US" sz="952" i="1" spc="-1" dirty="0">
                <a:solidFill>
                  <a:srgbClr val="000090"/>
                </a:solidFill>
                <a:ea typeface="ＭＳ Ｐゴシック"/>
              </a:rPr>
              <a:t>National Research Tomsk Polytechnic University, </a:t>
            </a:r>
            <a:r>
              <a:rPr lang="en-US" sz="952" b="1" i="1" spc="-1" dirty="0">
                <a:solidFill>
                  <a:srgbClr val="000090"/>
                </a:solidFill>
                <a:ea typeface="ＭＳ Ｐゴシック"/>
              </a:rPr>
              <a:t>Russia</a:t>
            </a:r>
            <a:r>
              <a:rPr lang="en-US" sz="952" i="1" spc="-1" dirty="0">
                <a:solidFill>
                  <a:srgbClr val="000090"/>
                </a:solidFill>
                <a:ea typeface="ＭＳ Ｐゴシック"/>
              </a:rPr>
              <a:t>; </a:t>
            </a:r>
          </a:p>
          <a:p>
            <a:pPr algn="r">
              <a:defRPr/>
            </a:pPr>
            <a:r>
              <a:rPr lang="en-US" sz="952" i="1" spc="-1" dirty="0">
                <a:solidFill>
                  <a:srgbClr val="000090"/>
                </a:solidFill>
                <a:ea typeface="ＭＳ Ｐゴシック"/>
              </a:rPr>
              <a:t>Peter the Great St. Petersburg Polytechnic University Saint Petersburg, </a:t>
            </a:r>
            <a:r>
              <a:rPr lang="en-US" sz="952" b="1" i="1" spc="-1" dirty="0">
                <a:solidFill>
                  <a:srgbClr val="000090"/>
                </a:solidFill>
                <a:ea typeface="ＭＳ Ｐゴシック"/>
              </a:rPr>
              <a:t>Russia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;</a:t>
            </a:r>
            <a:endParaRPr lang="en-US" sz="952" b="1" spc="-1" dirty="0">
              <a:latin typeface="Arial"/>
            </a:endParaRPr>
          </a:p>
          <a:p>
            <a:pPr algn="r">
              <a:defRPr/>
            </a:pPr>
            <a:r>
              <a:rPr lang="en-US" sz="952" i="1" spc="-1" dirty="0">
                <a:solidFill>
                  <a:srgbClr val="000090"/>
                </a:solidFill>
                <a:ea typeface="ＭＳ Ｐゴシック"/>
              </a:rPr>
              <a:t>Plekhanov Russian University of Economics, Moscow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, </a:t>
            </a:r>
            <a:r>
              <a:rPr lang="pl-PL" sz="952" b="1" i="1" spc="-1" dirty="0">
                <a:solidFill>
                  <a:srgbClr val="000090"/>
                </a:solidFill>
                <a:ea typeface="ＭＳ Ｐゴシック"/>
              </a:rPr>
              <a:t>Russia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;</a:t>
            </a:r>
            <a:endParaRPr lang="en-US" sz="952" spc="-1" dirty="0">
              <a:latin typeface="Arial"/>
            </a:endParaRPr>
          </a:p>
          <a:p>
            <a:pPr algn="r">
              <a:defRPr/>
            </a:pP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St.Petersburg State University, </a:t>
            </a:r>
            <a:r>
              <a:rPr lang="pl-PL" sz="952" b="1" i="1" spc="-1" dirty="0">
                <a:solidFill>
                  <a:srgbClr val="000090"/>
                </a:solidFill>
                <a:ea typeface="ＭＳ Ｐゴシック"/>
              </a:rPr>
              <a:t>Russia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;</a:t>
            </a:r>
            <a:endParaRPr lang="en-US" sz="952" spc="-1" dirty="0">
              <a:latin typeface="Arial"/>
            </a:endParaRPr>
          </a:p>
          <a:p>
            <a:pPr algn="r">
              <a:defRPr/>
            </a:pP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 </a:t>
            </a:r>
            <a:r>
              <a:rPr lang="en-US" sz="952" i="1" spc="-1" dirty="0" err="1">
                <a:solidFill>
                  <a:srgbClr val="000090"/>
                </a:solidFill>
                <a:ea typeface="ＭＳ Ｐゴシック"/>
              </a:rPr>
              <a:t>Skobeltsyn</a:t>
            </a:r>
            <a:r>
              <a:rPr lang="en-US" sz="952" i="1" spc="-1" dirty="0">
                <a:solidFill>
                  <a:srgbClr val="000090"/>
                </a:solidFill>
                <a:ea typeface="ＭＳ Ｐゴシック"/>
              </a:rPr>
              <a:t> Institute of Nuclear Physics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, Moscow, </a:t>
            </a:r>
            <a:r>
              <a:rPr lang="pl-PL" sz="952" b="1" i="1" spc="-1" dirty="0">
                <a:solidFill>
                  <a:srgbClr val="000090"/>
                </a:solidFill>
                <a:ea typeface="ＭＳ Ｐゴシック"/>
              </a:rPr>
              <a:t>Russia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;</a:t>
            </a:r>
            <a:endParaRPr lang="en-US" sz="952" spc="-1" dirty="0">
              <a:latin typeface="Arial"/>
            </a:endParaRPr>
          </a:p>
          <a:p>
            <a:pPr algn="r">
              <a:defRPr/>
            </a:pP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Petersburg Nuclear Physics Institute, Gatchina</a:t>
            </a:r>
            <a:r>
              <a:rPr lang="pl-PL" sz="952" b="1" i="1" spc="-1" dirty="0">
                <a:solidFill>
                  <a:srgbClr val="000090"/>
                </a:solidFill>
                <a:ea typeface="ＭＳ Ｐゴシック"/>
              </a:rPr>
              <a:t>, Russia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;</a:t>
            </a:r>
            <a:endParaRPr lang="en-US" sz="952" i="1" spc="-1" dirty="0">
              <a:solidFill>
                <a:srgbClr val="000090"/>
              </a:solidFill>
              <a:ea typeface="ＭＳ Ｐゴシック"/>
            </a:endParaRPr>
          </a:p>
          <a:p>
            <a:pPr algn="r">
              <a:defRPr/>
            </a:pPr>
            <a:r>
              <a:rPr lang="en-US" sz="952" i="1" spc="-1" dirty="0" err="1">
                <a:solidFill>
                  <a:srgbClr val="000090"/>
                </a:solidFill>
                <a:ea typeface="ＭＳ Ｐゴシック"/>
              </a:rPr>
              <a:t>Vinča</a:t>
            </a:r>
            <a:r>
              <a:rPr lang="en-US" sz="952" i="1" spc="-1" dirty="0">
                <a:solidFill>
                  <a:srgbClr val="000090"/>
                </a:solidFill>
                <a:ea typeface="ＭＳ Ｐゴシック"/>
              </a:rPr>
              <a:t> Institute of Nuclear Sciences</a:t>
            </a:r>
            <a:r>
              <a:rPr lang="pl-PL" sz="952" b="1" i="1" spc="-1" dirty="0">
                <a:solidFill>
                  <a:srgbClr val="000090"/>
                </a:solidFill>
                <a:ea typeface="ＭＳ Ｐゴシック"/>
              </a:rPr>
              <a:t>, </a:t>
            </a:r>
            <a:r>
              <a:rPr lang="en-US" sz="952" b="1" i="1" spc="-1" dirty="0">
                <a:solidFill>
                  <a:srgbClr val="000090"/>
                </a:solidFill>
                <a:ea typeface="ＭＳ Ｐゴシック"/>
              </a:rPr>
              <a:t>Serbia</a:t>
            </a:r>
            <a:r>
              <a:rPr lang="pl-PL" sz="952" i="1" spc="-1" dirty="0">
                <a:solidFill>
                  <a:srgbClr val="000090"/>
                </a:solidFill>
                <a:ea typeface="ＭＳ Ｐゴシック"/>
              </a:rPr>
              <a:t>;</a:t>
            </a:r>
            <a:endParaRPr lang="en-US" sz="952" spc="-1" dirty="0"/>
          </a:p>
          <a:p>
            <a:pPr algn="r">
              <a:defRPr/>
            </a:pPr>
            <a:r>
              <a:rPr lang="en-US" sz="952" i="1" spc="-1" dirty="0" err="1">
                <a:solidFill>
                  <a:srgbClr val="000090"/>
                </a:solidFill>
                <a:ea typeface="ＭＳ Ｐゴシック"/>
              </a:rPr>
              <a:t>Pavol</a:t>
            </a:r>
            <a:r>
              <a:rPr lang="en-US" sz="952" i="1" spc="-1" dirty="0">
                <a:solidFill>
                  <a:srgbClr val="000090"/>
                </a:solidFill>
                <a:ea typeface="ＭＳ Ｐゴシック"/>
              </a:rPr>
              <a:t> </a:t>
            </a:r>
            <a:r>
              <a:rPr lang="en-US" sz="952" i="1" spc="-1" dirty="0" err="1">
                <a:solidFill>
                  <a:srgbClr val="000090"/>
                </a:solidFill>
                <a:ea typeface="ＭＳ Ｐゴシック"/>
              </a:rPr>
              <a:t>Jozef</a:t>
            </a:r>
            <a:r>
              <a:rPr lang="en-US" sz="952" i="1" spc="-1" dirty="0">
                <a:solidFill>
                  <a:srgbClr val="000090"/>
                </a:solidFill>
                <a:ea typeface="ＭＳ Ｐゴシック"/>
              </a:rPr>
              <a:t> </a:t>
            </a:r>
            <a:r>
              <a:rPr lang="en-US" sz="952" i="1" spc="-1" dirty="0" err="1">
                <a:solidFill>
                  <a:srgbClr val="000090"/>
                </a:solidFill>
                <a:ea typeface="ＭＳ Ｐゴシック"/>
              </a:rPr>
              <a:t>Šafárik</a:t>
            </a:r>
            <a:r>
              <a:rPr lang="en-US" sz="952" i="1" spc="-1" dirty="0">
                <a:solidFill>
                  <a:srgbClr val="000090"/>
                </a:solidFill>
                <a:ea typeface="ＭＳ Ｐゴシック"/>
              </a:rPr>
              <a:t> University, </a:t>
            </a:r>
            <a:r>
              <a:rPr lang="en-US" sz="952" i="1" spc="-1" dirty="0" err="1">
                <a:solidFill>
                  <a:srgbClr val="000090"/>
                </a:solidFill>
                <a:ea typeface="ＭＳ Ｐゴシック"/>
              </a:rPr>
              <a:t>Košice</a:t>
            </a:r>
            <a:r>
              <a:rPr lang="en-US" sz="952" i="1" spc="-1" dirty="0">
                <a:solidFill>
                  <a:srgbClr val="000090"/>
                </a:solidFill>
                <a:ea typeface="ＭＳ Ｐゴシック"/>
              </a:rPr>
              <a:t>, </a:t>
            </a:r>
            <a:r>
              <a:rPr lang="en-US" sz="952" b="1" i="1" spc="-1" dirty="0">
                <a:solidFill>
                  <a:srgbClr val="000090"/>
                </a:solidFill>
                <a:ea typeface="ＭＳ Ｐゴシック"/>
              </a:rPr>
              <a:t>Slovakia</a:t>
            </a:r>
          </a:p>
          <a:p>
            <a:pPr algn="r">
              <a:defRPr/>
            </a:pPr>
            <a:endParaRPr lang="en-US" sz="952" spc="-1" dirty="0">
              <a:latin typeface="Arial"/>
            </a:endParaRPr>
          </a:p>
        </p:txBody>
      </p:sp>
      <p:sp>
        <p:nvSpPr>
          <p:cNvPr id="504" name="CustomShape 5"/>
          <p:cNvSpPr/>
          <p:nvPr/>
        </p:nvSpPr>
        <p:spPr>
          <a:xfrm>
            <a:off x="5682141" y="964825"/>
            <a:ext cx="3272602" cy="91089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1227" tIns="30613" rIns="61227" bIns="30613"/>
          <a:lstStyle/>
          <a:p>
            <a:pPr algn="r">
              <a:defRPr/>
            </a:pPr>
            <a:endParaRPr lang="en-US" sz="952" spc="-1" dirty="0">
              <a:latin typeface="Arial"/>
            </a:endParaRPr>
          </a:p>
        </p:txBody>
      </p:sp>
      <p:sp>
        <p:nvSpPr>
          <p:cNvPr id="506" name="CustomShape 6"/>
          <p:cNvSpPr/>
          <p:nvPr/>
        </p:nvSpPr>
        <p:spPr>
          <a:xfrm>
            <a:off x="405855" y="1412776"/>
            <a:ext cx="4230135" cy="250337"/>
          </a:xfrm>
          <a:prstGeom prst="rect">
            <a:avLst/>
          </a:prstGeom>
          <a:solidFill>
            <a:srgbClr val="ECED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61227" tIns="30613" rIns="61227" bIns="30613">
            <a:spAutoFit/>
          </a:bodyPr>
          <a:lstStyle/>
          <a:p>
            <a:pPr>
              <a:defRPr/>
            </a:pPr>
            <a:r>
              <a:rPr lang="ru-RU" sz="1225" b="1" i="1" spc="-1" dirty="0">
                <a:solidFill>
                  <a:srgbClr val="000090"/>
                </a:solidFill>
                <a:latin typeface="Arial"/>
                <a:ea typeface="ＭＳ Ｐゴシック"/>
              </a:rPr>
              <a:t>1</a:t>
            </a:r>
            <a:r>
              <a:rPr lang="en-US" sz="1225" b="1" i="1" spc="-1" dirty="0">
                <a:solidFill>
                  <a:srgbClr val="000090"/>
                </a:solidFill>
                <a:latin typeface="Arial"/>
                <a:ea typeface="ＭＳ Ｐゴシック"/>
              </a:rPr>
              <a:t>2</a:t>
            </a:r>
            <a:r>
              <a:rPr lang="pl-PL" sz="1225" b="1" i="1" spc="-1" dirty="0">
                <a:solidFill>
                  <a:srgbClr val="000090"/>
                </a:solidFill>
                <a:latin typeface="Arial"/>
                <a:ea typeface="ＭＳ Ｐゴシック"/>
              </a:rPr>
              <a:t> </a:t>
            </a:r>
            <a:r>
              <a:rPr lang="en-US" sz="1225" i="1" spc="-1" dirty="0">
                <a:solidFill>
                  <a:srgbClr val="000090"/>
                </a:solidFill>
                <a:latin typeface="Arial"/>
                <a:ea typeface="ＭＳ Ｐゴシック"/>
              </a:rPr>
              <a:t>Countries</a:t>
            </a:r>
            <a:r>
              <a:rPr lang="pl-PL" sz="1225" i="1" spc="-1" dirty="0">
                <a:solidFill>
                  <a:srgbClr val="000090"/>
                </a:solidFill>
                <a:latin typeface="Arial"/>
                <a:ea typeface="ＭＳ Ｐゴシック"/>
              </a:rPr>
              <a:t>, </a:t>
            </a:r>
            <a:r>
              <a:rPr lang="pl-PL" sz="1225" b="1" i="1" spc="-1" dirty="0">
                <a:solidFill>
                  <a:srgbClr val="FC0011"/>
                </a:solidFill>
                <a:latin typeface="Arial"/>
                <a:ea typeface="ＭＳ Ｐゴシック"/>
              </a:rPr>
              <a:t>&gt;</a:t>
            </a:r>
            <a:r>
              <a:rPr lang="en-US" sz="1225" b="1" i="1" spc="-1" dirty="0">
                <a:solidFill>
                  <a:srgbClr val="FC0011"/>
                </a:solidFill>
                <a:latin typeface="Arial"/>
                <a:ea typeface="ＭＳ Ｐゴシック"/>
              </a:rPr>
              <a:t>50</a:t>
            </a:r>
            <a:r>
              <a:rPr lang="pl-PL" sz="1225" b="1" i="1" spc="-1" dirty="0">
                <a:solidFill>
                  <a:srgbClr val="FC0011"/>
                </a:solidFill>
                <a:latin typeface="Arial"/>
                <a:ea typeface="ＭＳ Ｐゴシック"/>
              </a:rPr>
              <a:t>0</a:t>
            </a:r>
            <a:r>
              <a:rPr lang="en-US" sz="1225" b="1" i="1" spc="-1" dirty="0">
                <a:solidFill>
                  <a:srgbClr val="FC0011"/>
                </a:solidFill>
                <a:latin typeface="Arial"/>
                <a:ea typeface="ＭＳ Ｐゴシック"/>
              </a:rPr>
              <a:t> </a:t>
            </a:r>
            <a:r>
              <a:rPr lang="en-US" sz="1225" i="1" spc="-1" dirty="0">
                <a:solidFill>
                  <a:srgbClr val="000090"/>
                </a:solidFill>
                <a:latin typeface="Arial"/>
                <a:ea typeface="ＭＳ Ｐゴシック"/>
              </a:rPr>
              <a:t>participants</a:t>
            </a:r>
            <a:r>
              <a:rPr lang="pl-PL" sz="1225" i="1" spc="-1" dirty="0">
                <a:solidFill>
                  <a:srgbClr val="000090"/>
                </a:solidFill>
                <a:latin typeface="Arial"/>
                <a:ea typeface="ＭＳ Ｐゴシック"/>
              </a:rPr>
              <a:t>, </a:t>
            </a:r>
            <a:r>
              <a:rPr lang="pl-PL" sz="1225" b="1" i="1" spc="-1" dirty="0">
                <a:solidFill>
                  <a:srgbClr val="000090"/>
                </a:solidFill>
                <a:latin typeface="Arial"/>
                <a:ea typeface="ＭＳ Ｐゴシック"/>
              </a:rPr>
              <a:t>3</a:t>
            </a:r>
            <a:r>
              <a:rPr lang="en-US" sz="1225" b="1" i="1" spc="-1" dirty="0">
                <a:solidFill>
                  <a:srgbClr val="000090"/>
                </a:solidFill>
                <a:latin typeface="Arial"/>
                <a:ea typeface="ＭＳ Ｐゴシック"/>
              </a:rPr>
              <a:t>8</a:t>
            </a:r>
            <a:r>
              <a:rPr lang="pl-PL" sz="1225" i="1" spc="-1" dirty="0">
                <a:solidFill>
                  <a:srgbClr val="000090"/>
                </a:solidFill>
                <a:latin typeface="Arial"/>
                <a:ea typeface="ＭＳ Ｐゴシック"/>
              </a:rPr>
              <a:t> </a:t>
            </a:r>
            <a:r>
              <a:rPr lang="en-US" sz="1225" i="1" spc="-1" dirty="0">
                <a:solidFill>
                  <a:srgbClr val="000090"/>
                </a:solidFill>
                <a:latin typeface="Arial"/>
                <a:ea typeface="ＭＳ Ｐゴシック"/>
              </a:rPr>
              <a:t>Institutions</a:t>
            </a:r>
            <a:r>
              <a:rPr lang="pl-PL" sz="1225" i="1" spc="-1" dirty="0">
                <a:solidFill>
                  <a:srgbClr val="000090"/>
                </a:solidFill>
                <a:latin typeface="Arial"/>
                <a:ea typeface="ＭＳ Ｐゴシック"/>
              </a:rPr>
              <a:t> and </a:t>
            </a:r>
            <a:r>
              <a:rPr lang="pl-PL" sz="1225" b="1" i="1" spc="-1" dirty="0">
                <a:solidFill>
                  <a:srgbClr val="000090"/>
                </a:solidFill>
                <a:latin typeface="Arial"/>
                <a:ea typeface="ＭＳ Ｐゴシック"/>
              </a:rPr>
              <a:t>JINR</a:t>
            </a:r>
            <a:r>
              <a:rPr lang="pl-PL" sz="1225" i="1" spc="-1" dirty="0">
                <a:solidFill>
                  <a:srgbClr val="000090"/>
                </a:solidFill>
                <a:latin typeface="Arial"/>
                <a:ea typeface="ＭＳ Ｐゴシック"/>
              </a:rPr>
              <a:t> </a:t>
            </a:r>
            <a:endParaRPr lang="en-US" sz="1225" spc="-1" dirty="0">
              <a:latin typeface="Arial"/>
            </a:endParaRPr>
          </a:p>
        </p:txBody>
      </p:sp>
      <p:sp>
        <p:nvSpPr>
          <p:cNvPr id="507" name="CustomShape 7"/>
          <p:cNvSpPr/>
          <p:nvPr/>
        </p:nvSpPr>
        <p:spPr>
          <a:xfrm>
            <a:off x="405854" y="1772816"/>
            <a:ext cx="4454178" cy="1123653"/>
          </a:xfrm>
          <a:prstGeom prst="rect">
            <a:avLst/>
          </a:prstGeom>
          <a:solidFill>
            <a:srgbClr val="ECED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61227" tIns="30613" rIns="61227" bIns="30613">
            <a:spAutoFit/>
          </a:bodyPr>
          <a:lstStyle/>
          <a:p>
            <a:pPr>
              <a:defRPr/>
            </a:pPr>
            <a:r>
              <a:rPr lang="en-US" sz="1225" spc="-1" dirty="0">
                <a:solidFill>
                  <a:srgbClr val="000090"/>
                </a:solidFill>
                <a:latin typeface="Arial"/>
                <a:ea typeface="ＭＳ Ｐゴシック"/>
              </a:rPr>
              <a:t>	       </a:t>
            </a:r>
            <a:r>
              <a:rPr lang="en-US" sz="1400" b="1" u="sng" spc="-1" dirty="0">
                <a:solidFill>
                  <a:srgbClr val="000090"/>
                </a:solidFill>
                <a:latin typeface="Arial"/>
                <a:ea typeface="ＭＳ Ｐゴシック"/>
              </a:rPr>
              <a:t>Organization</a:t>
            </a:r>
          </a:p>
          <a:p>
            <a:pPr>
              <a:defRPr/>
            </a:pPr>
            <a:endParaRPr lang="en-US" sz="600" b="1" u="sng" spc="-1" dirty="0">
              <a:solidFill>
                <a:srgbClr val="000090"/>
              </a:solidFill>
              <a:latin typeface="Arial"/>
              <a:ea typeface="ＭＳ Ｐゴシック"/>
            </a:endParaRPr>
          </a:p>
          <a:p>
            <a:pPr>
              <a:defRPr/>
            </a:pPr>
            <a:r>
              <a:rPr lang="en-US" sz="1225" i="1" spc="-1" dirty="0">
                <a:solidFill>
                  <a:srgbClr val="000090"/>
                </a:solidFill>
                <a:latin typeface="Arial"/>
                <a:ea typeface="ＭＳ Ｐゴシック"/>
              </a:rPr>
              <a:t>Acting Spokesperson</a:t>
            </a:r>
            <a:r>
              <a:rPr lang="pl-PL" sz="1225" i="1" spc="-1" dirty="0">
                <a:solidFill>
                  <a:srgbClr val="000090"/>
                </a:solidFill>
                <a:latin typeface="Arial"/>
                <a:ea typeface="ＭＳ Ｐゴシック"/>
              </a:rPr>
              <a:t>:</a:t>
            </a:r>
            <a:r>
              <a:rPr lang="pl-PL" sz="1225" b="1" i="1" spc="-1" dirty="0">
                <a:solidFill>
                  <a:srgbClr val="000090"/>
                </a:solidFill>
                <a:latin typeface="Arial"/>
                <a:ea typeface="ＭＳ Ｐゴシック"/>
              </a:rPr>
              <a:t> </a:t>
            </a:r>
            <a:r>
              <a:rPr lang="en-US" sz="1225" b="1" i="1" spc="-1" dirty="0">
                <a:solidFill>
                  <a:srgbClr val="000090"/>
                </a:solidFill>
                <a:latin typeface="Arial"/>
                <a:ea typeface="ＭＳ Ｐゴシック"/>
              </a:rPr>
              <a:t>	   Victor </a:t>
            </a:r>
            <a:r>
              <a:rPr lang="en-US" sz="1225" b="1" i="1" spc="-1" dirty="0" err="1">
                <a:solidFill>
                  <a:srgbClr val="000090"/>
                </a:solidFill>
                <a:latin typeface="Arial"/>
                <a:ea typeface="ＭＳ Ｐゴシック"/>
              </a:rPr>
              <a:t>Riabov</a:t>
            </a:r>
            <a:r>
              <a:rPr lang="pl-PL" sz="1225" b="1" i="1" spc="-1" dirty="0">
                <a:solidFill>
                  <a:srgbClr val="000090"/>
                </a:solidFill>
                <a:latin typeface="Arial"/>
                <a:ea typeface="ＭＳ Ｐゴシック"/>
              </a:rPr>
              <a:t> </a:t>
            </a:r>
            <a:endParaRPr lang="en-US" sz="1225" b="1" i="1" spc="-1" dirty="0">
              <a:solidFill>
                <a:srgbClr val="000090"/>
              </a:solidFill>
              <a:latin typeface="Arial"/>
              <a:ea typeface="ＭＳ Ｐゴシック"/>
            </a:endParaRPr>
          </a:p>
          <a:p>
            <a:pPr>
              <a:defRPr/>
            </a:pPr>
            <a:r>
              <a:rPr lang="en-US" sz="1225" i="1" spc="-1" dirty="0">
                <a:solidFill>
                  <a:srgbClr val="000090"/>
                </a:solidFill>
                <a:latin typeface="Arial"/>
                <a:ea typeface="ＭＳ Ｐゴシック"/>
              </a:rPr>
              <a:t>Deputy</a:t>
            </a:r>
            <a:r>
              <a:rPr lang="pl-PL" sz="1225" i="1" spc="-1" dirty="0">
                <a:solidFill>
                  <a:srgbClr val="000090"/>
                </a:solidFill>
                <a:latin typeface="Arial"/>
                <a:ea typeface="ＭＳ Ｐゴシック"/>
              </a:rPr>
              <a:t> </a:t>
            </a:r>
            <a:r>
              <a:rPr lang="en-US" sz="1225" i="1" spc="-1" dirty="0">
                <a:solidFill>
                  <a:srgbClr val="000090"/>
                </a:solidFill>
                <a:latin typeface="Arial"/>
                <a:ea typeface="ＭＳ Ｐゴシック"/>
              </a:rPr>
              <a:t>Spokespersons</a:t>
            </a:r>
            <a:r>
              <a:rPr lang="pl-PL" sz="1225" i="1" spc="-1" dirty="0">
                <a:solidFill>
                  <a:srgbClr val="000090"/>
                </a:solidFill>
                <a:latin typeface="Arial"/>
                <a:ea typeface="ＭＳ Ｐゴシック"/>
              </a:rPr>
              <a:t>:</a:t>
            </a:r>
            <a:r>
              <a:rPr lang="pl-PL" sz="1225" b="1" i="1" spc="-1" dirty="0">
                <a:solidFill>
                  <a:srgbClr val="000090"/>
                </a:solidFill>
                <a:latin typeface="Arial"/>
                <a:ea typeface="ＭＳ Ｐゴシック"/>
              </a:rPr>
              <a:t> </a:t>
            </a:r>
            <a:r>
              <a:rPr lang="en-US" sz="1225" spc="-1" dirty="0">
                <a:latin typeface="Arial"/>
              </a:rPr>
              <a:t>	   </a:t>
            </a:r>
            <a:r>
              <a:rPr lang="pl-PL" sz="1225" b="1" i="1" spc="-1" dirty="0">
                <a:solidFill>
                  <a:srgbClr val="000090"/>
                </a:solidFill>
                <a:latin typeface="Arial"/>
                <a:ea typeface="ＭＳ Ｐゴシック"/>
              </a:rPr>
              <a:t>Zebo Tang</a:t>
            </a:r>
            <a:r>
              <a:rPr lang="en-US" sz="1225" b="1" i="1" spc="-1" dirty="0">
                <a:solidFill>
                  <a:srgbClr val="000090"/>
                </a:solidFill>
                <a:latin typeface="Arial"/>
                <a:ea typeface="ＭＳ Ｐゴシック"/>
              </a:rPr>
              <a:t>, </a:t>
            </a:r>
            <a:r>
              <a:rPr lang="en-US" sz="1225" b="1" i="1" spc="-1" dirty="0" err="1">
                <a:solidFill>
                  <a:srgbClr val="000090"/>
                </a:solidFill>
                <a:latin typeface="Arial"/>
                <a:ea typeface="ＭＳ Ｐゴシック"/>
              </a:rPr>
              <a:t>Arkadiy</a:t>
            </a:r>
            <a:r>
              <a:rPr lang="en-US" sz="1225" b="1" i="1" spc="-1" dirty="0">
                <a:solidFill>
                  <a:srgbClr val="000090"/>
                </a:solidFill>
                <a:latin typeface="Arial"/>
                <a:ea typeface="ＭＳ Ｐゴシック"/>
              </a:rPr>
              <a:t> </a:t>
            </a:r>
            <a:r>
              <a:rPr lang="en-US" sz="1225" b="1" i="1" spc="-1" dirty="0" err="1">
                <a:solidFill>
                  <a:srgbClr val="000090"/>
                </a:solidFill>
                <a:latin typeface="Arial"/>
                <a:ea typeface="ＭＳ Ｐゴシック"/>
              </a:rPr>
              <a:t>Taranenko</a:t>
            </a:r>
            <a:endParaRPr lang="en-US" sz="1225" spc="-1" dirty="0">
              <a:latin typeface="Arial"/>
            </a:endParaRPr>
          </a:p>
          <a:p>
            <a:pPr>
              <a:defRPr/>
            </a:pPr>
            <a:r>
              <a:rPr lang="pl-PL" sz="1225" i="1" spc="-1" dirty="0">
                <a:solidFill>
                  <a:srgbClr val="000090"/>
                </a:solidFill>
                <a:latin typeface="Arial"/>
                <a:ea typeface="ＭＳ Ｐゴシック"/>
              </a:rPr>
              <a:t>Inst</a:t>
            </a:r>
            <a:r>
              <a:rPr lang="en-US" sz="1225" i="1" spc="-1" dirty="0" err="1">
                <a:solidFill>
                  <a:srgbClr val="000090"/>
                </a:solidFill>
                <a:latin typeface="Arial"/>
                <a:ea typeface="ＭＳ Ｐゴシック"/>
              </a:rPr>
              <a:t>itutional</a:t>
            </a:r>
            <a:r>
              <a:rPr lang="pl-PL" sz="1225" i="1" spc="-1" dirty="0">
                <a:solidFill>
                  <a:srgbClr val="000090"/>
                </a:solidFill>
                <a:latin typeface="Arial"/>
                <a:ea typeface="ＭＳ Ｐゴシック"/>
              </a:rPr>
              <a:t> Board C</a:t>
            </a:r>
            <a:r>
              <a:rPr lang="en-US" sz="1225" i="1" spc="-1" dirty="0">
                <a:solidFill>
                  <a:srgbClr val="000090"/>
                </a:solidFill>
                <a:latin typeface="Arial"/>
                <a:ea typeface="ＭＳ Ｐゴシック"/>
              </a:rPr>
              <a:t>hair</a:t>
            </a:r>
            <a:r>
              <a:rPr lang="pl-PL" sz="1225" i="1" spc="-1" dirty="0">
                <a:solidFill>
                  <a:srgbClr val="000090"/>
                </a:solidFill>
                <a:latin typeface="Arial"/>
                <a:ea typeface="ＭＳ Ｐゴシック"/>
              </a:rPr>
              <a:t>:</a:t>
            </a:r>
            <a:r>
              <a:rPr lang="pl-PL" sz="1225" b="1" i="1" spc="-1" dirty="0">
                <a:solidFill>
                  <a:srgbClr val="000090"/>
                </a:solidFill>
                <a:latin typeface="Arial"/>
                <a:ea typeface="ＭＳ Ｐゴシック"/>
              </a:rPr>
              <a:t> </a:t>
            </a:r>
            <a:r>
              <a:rPr lang="en-US" sz="1225" b="1" i="1" spc="-1" dirty="0">
                <a:solidFill>
                  <a:srgbClr val="000090"/>
                </a:solidFill>
                <a:latin typeface="Arial"/>
                <a:ea typeface="ＭＳ Ｐゴシック"/>
              </a:rPr>
              <a:t>	   Alejandro Ayala</a:t>
            </a:r>
            <a:endParaRPr lang="en-US" sz="1225" spc="-1" dirty="0">
              <a:latin typeface="Arial"/>
            </a:endParaRPr>
          </a:p>
          <a:p>
            <a:pPr>
              <a:defRPr/>
            </a:pPr>
            <a:r>
              <a:rPr lang="pl-PL" sz="1225" i="1" spc="-1" dirty="0">
                <a:solidFill>
                  <a:srgbClr val="000090"/>
                </a:solidFill>
                <a:latin typeface="Arial"/>
                <a:ea typeface="ＭＳ Ｐゴシック"/>
              </a:rPr>
              <a:t>Project Manager: </a:t>
            </a:r>
            <a:r>
              <a:rPr lang="en-US" sz="1225" i="1" spc="-1" dirty="0">
                <a:solidFill>
                  <a:srgbClr val="000090"/>
                </a:solidFill>
                <a:latin typeface="Arial"/>
                <a:ea typeface="ＭＳ Ｐゴシック"/>
              </a:rPr>
              <a:t>	   </a:t>
            </a:r>
            <a:r>
              <a:rPr lang="pl-PL" sz="1225" b="1" i="1" spc="-1" dirty="0">
                <a:solidFill>
                  <a:srgbClr val="000090"/>
                </a:solidFill>
                <a:latin typeface="Arial"/>
                <a:ea typeface="ＭＳ Ｐゴシック"/>
              </a:rPr>
              <a:t>Slava Golovatyuk</a:t>
            </a:r>
            <a:endParaRPr lang="en-US" sz="1225" spc="-1" dirty="0">
              <a:latin typeface="Arial"/>
            </a:endParaRPr>
          </a:p>
        </p:txBody>
      </p:sp>
      <p:sp>
        <p:nvSpPr>
          <p:cNvPr id="12" name="Text Box 9"/>
          <p:cNvSpPr txBox="1">
            <a:spLocks noChangeArrowheads="1"/>
          </p:cNvSpPr>
          <p:nvPr/>
        </p:nvSpPr>
        <p:spPr bwMode="auto">
          <a:xfrm>
            <a:off x="1" y="0"/>
            <a:ext cx="9143998" cy="65953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ru-RU" altLang="ru-RU" sz="3400" b="1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  <p:cxnSp>
        <p:nvCxnSpPr>
          <p:cNvPr id="13" name="Straight Arrow Connector 5"/>
          <p:cNvCxnSpPr/>
          <p:nvPr/>
        </p:nvCxnSpPr>
        <p:spPr>
          <a:xfrm flipV="1">
            <a:off x="1813393" y="169879"/>
            <a:ext cx="1092200" cy="609600"/>
          </a:xfrm>
          <a:prstGeom prst="straightConnector1">
            <a:avLst/>
          </a:prstGeom>
          <a:ln>
            <a:noFill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CustomShape 1"/>
          <p:cNvSpPr/>
          <p:nvPr/>
        </p:nvSpPr>
        <p:spPr>
          <a:xfrm>
            <a:off x="1" y="116632"/>
            <a:ext cx="9143998" cy="38095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sz="3400" b="1" spc="-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3400" b="1" spc="-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ulti-</a:t>
            </a:r>
            <a:r>
              <a:rPr lang="en-US" sz="3400" b="1" spc="-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3400" b="1" spc="-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urpose </a:t>
            </a:r>
            <a:r>
              <a:rPr lang="en-US" sz="3400" b="1" spc="-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3400" b="1" spc="-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etector (MPD) Collaboration</a:t>
            </a:r>
            <a:endParaRPr lang="en-US" sz="3400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CustomShape 6"/>
          <p:cNvSpPr/>
          <p:nvPr/>
        </p:nvSpPr>
        <p:spPr>
          <a:xfrm>
            <a:off x="3139858" y="826588"/>
            <a:ext cx="5597742" cy="438850"/>
          </a:xfrm>
          <a:prstGeom prst="rect">
            <a:avLst/>
          </a:prstGeom>
          <a:solidFill>
            <a:srgbClr val="ECED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61227" tIns="30613" rIns="61227" bIns="30613">
            <a:spAutoFit/>
          </a:bodyPr>
          <a:lstStyle/>
          <a:p>
            <a:pPr algn="ctr">
              <a:defRPr/>
            </a:pPr>
            <a:r>
              <a:rPr lang="en-US" sz="1225" b="1" i="1" spc="-1" dirty="0">
                <a:solidFill>
                  <a:srgbClr val="000090"/>
                </a:solidFill>
                <a:latin typeface="Arial"/>
                <a:ea typeface="ＭＳ Ｐゴシック"/>
              </a:rPr>
              <a:t>MPD</a:t>
            </a:r>
            <a:r>
              <a:rPr lang="en-US" sz="1225" i="1" spc="-1" dirty="0">
                <a:solidFill>
                  <a:srgbClr val="000090"/>
                </a:solidFill>
                <a:latin typeface="Arial"/>
                <a:ea typeface="ＭＳ Ｐゴシック"/>
              </a:rPr>
              <a:t> International Collaboration was established in</a:t>
            </a:r>
            <a:r>
              <a:rPr lang="en-US" sz="1225" b="1" i="1" spc="-1" dirty="0">
                <a:solidFill>
                  <a:srgbClr val="000090"/>
                </a:solidFill>
                <a:latin typeface="Arial"/>
                <a:ea typeface="ＭＳ Ｐゴシック"/>
              </a:rPr>
              <a:t> 2018 </a:t>
            </a:r>
          </a:p>
          <a:p>
            <a:pPr algn="ctr">
              <a:defRPr/>
            </a:pPr>
            <a:r>
              <a:rPr lang="en-US" sz="1225" i="1" spc="-1" dirty="0">
                <a:solidFill>
                  <a:srgbClr val="000090"/>
                </a:solidFill>
                <a:latin typeface="Arial"/>
                <a:ea typeface="ＭＳ Ｐゴシック"/>
              </a:rPr>
              <a:t>to construct, commission and operate the detector</a:t>
            </a:r>
            <a:endParaRPr lang="en-US" sz="1225" spc="-1" dirty="0">
              <a:latin typeface="Arial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286518" y="1448950"/>
            <a:ext cx="3605962" cy="3150855"/>
          </a:xfrm>
          <a:prstGeom prst="rect">
            <a:avLst/>
          </a:prstGeom>
        </p:spPr>
      </p:pic>
      <p:pic>
        <p:nvPicPr>
          <p:cNvPr id="17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9803" y="5934050"/>
            <a:ext cx="1787665" cy="879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3201851-E154-438B-B982-5A60AE78E00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325" y="843457"/>
            <a:ext cx="1979685" cy="403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6646935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21264</TotalTime>
  <Words>449</Words>
  <Application>Microsoft Office PowerPoint</Application>
  <PresentationFormat>Экран (4:3)</PresentationFormat>
  <Paragraphs>51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Symbol</vt:lpstr>
      <vt:lpstr>Times New Roman</vt:lpstr>
      <vt:lpstr>Default Design</vt:lpstr>
      <vt:lpstr>Презентация PowerPoint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Measurement of leptonic and hadronic decays of  and  mesons at RHIC by PHENIX.</dc:title>
  <dc:creator>VR</dc:creator>
  <cp:lastModifiedBy>Natalia Molokanova</cp:lastModifiedBy>
  <cp:revision>1308</cp:revision>
  <cp:lastPrinted>2022-04-22T08:56:21Z</cp:lastPrinted>
  <dcterms:created xsi:type="dcterms:W3CDTF">2006-11-10T13:00:45Z</dcterms:created>
  <dcterms:modified xsi:type="dcterms:W3CDTF">2025-10-30T09:30:57Z</dcterms:modified>
</cp:coreProperties>
</file>