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0" r:id="rId2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33CC33"/>
    <a:srgbClr val="66FF33"/>
    <a:srgbClr val="009900"/>
    <a:srgbClr val="990099"/>
    <a:srgbClr val="FFFFFF"/>
    <a:srgbClr val="0000FF"/>
    <a:srgbClr val="FFFF00"/>
    <a:srgbClr val="FF33CC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46" autoAdjust="0"/>
  </p:normalViewPr>
  <p:slideViewPr>
    <p:cSldViewPr>
      <p:cViewPr>
        <p:scale>
          <a:sx n="90" d="100"/>
          <a:sy n="90" d="100"/>
        </p:scale>
        <p:origin x="1884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2" y="-10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4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ru-RU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r>
              <a:rPr lang="en-US" altLang="ru-RU"/>
              <a:t>Yuri Riabov         QM2006 Shanghai                  Nov. 19, 2006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4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AAB6E9F1-63B8-4395-862C-41442373140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ru-RU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5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r>
              <a:rPr lang="en-US" altLang="ru-RU"/>
              <a:t>Yuri Riabov         QM2006 Shanghai                  Nov. 19, 2006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0481795-BEC2-4D02-AF40-DF7C3D85021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41324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7E1B4A-1D44-4CA4-A46B-1527CCB03E5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0868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345951-D715-4F6C-845B-FDB952CD732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5215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5C3E19-8AD1-4204-BAE4-FCE2135C0FB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92579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107950" y="6597650"/>
            <a:ext cx="8567738" cy="2079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8666163" y="6524625"/>
            <a:ext cx="442912" cy="207963"/>
          </a:xfrm>
        </p:spPr>
        <p:txBody>
          <a:bodyPr/>
          <a:lstStyle>
            <a:lvl1pPr>
              <a:defRPr/>
            </a:lvl1pPr>
          </a:lstStyle>
          <a:p>
            <a:fld id="{82639E04-2AD2-4BD6-88A9-8FAE3709739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1548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651503-CDFC-49D8-9D7A-966927550EB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2591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4F8AFE-7A31-4E48-B187-23373253B11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0453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74889-6CD6-419A-AD1C-C730CFB4F1B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4460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2F4B2F-61D0-4DA8-BDC8-4CB59B6E5ED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1370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A49C41-EAD9-4881-B2DE-9C3C012EB15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3904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F4F5ED-7DA9-45DB-9F76-BD4CE138C7B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191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46AEF9-0300-445C-A001-2A8D54CA500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7072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D3A38E-4130-4757-BF1F-0A4657A547C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2139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597650"/>
            <a:ext cx="85677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66163" y="6524625"/>
            <a:ext cx="442912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7EEED0-4870-4F46-8D9C-BB14B409F9EE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CustomShape 3"/>
          <p:cNvSpPr/>
          <p:nvPr/>
        </p:nvSpPr>
        <p:spPr>
          <a:xfrm>
            <a:off x="395534" y="3212976"/>
            <a:ext cx="4896546" cy="38610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27" tIns="30613" rIns="61227" bIns="30613"/>
          <a:lstStyle/>
          <a:p>
            <a:pPr>
              <a:defRPr/>
            </a:pPr>
            <a:r>
              <a:rPr lang="pl-PL" sz="952" b="1" i="1" spc="-1" dirty="0">
                <a:solidFill>
                  <a:srgbClr val="0000FF"/>
                </a:solidFill>
                <a:ea typeface="ＭＳ Ｐゴシック"/>
              </a:rPr>
              <a:t>Joint Institute for Nuclear Research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A.Alikhanyan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National Lab of Armenia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Yerevan,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 Armenia;</a:t>
            </a:r>
            <a:endParaRPr lang="ru-RU" sz="952" b="1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Institute for Nuclear Problems of Belarusian State University, </a:t>
            </a:r>
            <a:r>
              <a:rPr lang="en-US" sz="952" b="1" i="1" spc="-1" dirty="0">
                <a:solidFill>
                  <a:srgbClr val="000090"/>
                </a:solidFill>
                <a:latin typeface="Arial"/>
              </a:rPr>
              <a:t>Belarus</a:t>
            </a: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;</a:t>
            </a: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Institute of Power Engineering of the National Academy of Sciences of Belarus, </a:t>
            </a:r>
            <a:r>
              <a:rPr lang="en-US" sz="952" b="1" i="1" spc="-1" dirty="0">
                <a:solidFill>
                  <a:srgbClr val="000090"/>
                </a:solidFill>
                <a:latin typeface="Arial"/>
              </a:rPr>
              <a:t>Belarus</a:t>
            </a: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;</a:t>
            </a: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University of Plovdiv,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Bulgaria;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Tsinghua University, Beijing,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University of Science and Technology of 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Hefei,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Huzhou University, Huizhou,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Institute of Nuclear and Applied Physics, CAS, Shanghai,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 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Central China Normal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Shandong University, Shandong,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 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University of Chinese Academy of Sciences, Beijing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University of South China,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Three Gorges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Institute of Modern Physics of CAS, Lanzhou,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Egyptian Center for Theoretical Physics, </a:t>
            </a:r>
            <a:r>
              <a:rPr lang="en-US" sz="952" b="1" i="1" spc="-1" dirty="0">
                <a:solidFill>
                  <a:srgbClr val="000090"/>
                </a:solidFill>
                <a:latin typeface="Arial"/>
              </a:rPr>
              <a:t>Egypt</a:t>
            </a: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;</a:t>
            </a: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Tbilisi State University, Tbilisi,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Georgia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Institute of Physics and Technology, Almaty,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Kazakhstan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b="1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Instituto de Ciencias Nucleares, UNAM,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spc="-1" dirty="0"/>
          </a:p>
          <a:p>
            <a:pPr>
              <a:defRPr/>
            </a:pP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Universidad Autónoma de Sinaloa,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80"/>
              </a:solidFill>
              <a:ea typeface="ＭＳ Ｐゴシック"/>
            </a:endParaRPr>
          </a:p>
          <a:p>
            <a:pPr>
              <a:defRPr/>
            </a:pPr>
            <a:r>
              <a:rPr lang="es-ES" sz="952" i="1" spc="-1" dirty="0">
                <a:solidFill>
                  <a:srgbClr val="000080"/>
                </a:solidFill>
                <a:ea typeface="ＭＳ Ｐゴシック"/>
              </a:rPr>
              <a:t>Universidad Autónoma Metropolitana,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spc="-1" dirty="0"/>
          </a:p>
          <a:p>
            <a:pPr>
              <a:defRPr/>
            </a:pP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Universidad de Colima,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80"/>
              </a:solidFill>
              <a:ea typeface="ＭＳ Ｐゴシック"/>
            </a:endParaRPr>
          </a:p>
          <a:p>
            <a:pPr>
              <a:defRPr/>
            </a:pPr>
            <a:r>
              <a:rPr lang="es-ES" sz="952" i="1" spc="-1" dirty="0">
                <a:solidFill>
                  <a:srgbClr val="000080"/>
                </a:solidFill>
                <a:ea typeface="ＭＳ Ｐゴシック"/>
              </a:rPr>
              <a:t>Universidad Michoacana de San Nicolás de Hidalgo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Institute of Physics and Technology,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Mongolia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ru-RU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endParaRPr lang="en-US" sz="952" spc="-1" dirty="0"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4510311" y="4520634"/>
            <a:ext cx="4454178" cy="23373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27" tIns="30613" rIns="61227" bIns="30613"/>
          <a:lstStyle/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Belgorod National Research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</a:rPr>
              <a:t>High School of Economics University, Moscow, </a:t>
            </a:r>
            <a:r>
              <a:rPr lang="en-US" sz="952" b="1" i="1" spc="-1" dirty="0">
                <a:solidFill>
                  <a:srgbClr val="000090"/>
                </a:solidFill>
              </a:rPr>
              <a:t>Russia;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Institute for Nuclear Research of the RAS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Moscow,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National Research Nuclear University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MEPhI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Moscow,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Moscow Institute of Science and Technology,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North Os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s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etian State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National Research Center "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Kurchatov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Institute"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National Research Tomsk Polytechnic University,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; </a:t>
            </a: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Peter the Great St. Petersburg Polytechnic University Saint Petersburg,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b="1" spc="-1" dirty="0">
              <a:latin typeface="Arial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Plekhanov Russian University of Economics, Moscow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St.Petersburg State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Skobeltsyn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Institute of Nuclear Physics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Moscow,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Petersburg Nuclear Physics Institute, Gatchina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, 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 algn="r">
              <a:defRPr/>
            </a:pP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Vinča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Institute of Nuclear Sciences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Serbia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/>
          </a:p>
          <a:p>
            <a:pPr algn="r">
              <a:defRPr/>
            </a:pP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Pavol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Jozef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Šafárik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University,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Košice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Slovakia</a:t>
            </a:r>
          </a:p>
          <a:p>
            <a:pPr algn="r">
              <a:defRPr/>
            </a:pPr>
            <a:endParaRPr lang="en-US" sz="952" spc="-1" dirty="0">
              <a:latin typeface="Arial"/>
            </a:endParaRPr>
          </a:p>
        </p:txBody>
      </p:sp>
      <p:sp>
        <p:nvSpPr>
          <p:cNvPr id="504" name="CustomShape 5"/>
          <p:cNvSpPr/>
          <p:nvPr/>
        </p:nvSpPr>
        <p:spPr>
          <a:xfrm>
            <a:off x="5682141" y="964825"/>
            <a:ext cx="3272602" cy="9108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27" tIns="30613" rIns="61227" bIns="30613"/>
          <a:lstStyle/>
          <a:p>
            <a:pPr algn="r">
              <a:defRPr/>
            </a:pPr>
            <a:endParaRPr lang="en-US" sz="952" spc="-1" dirty="0">
              <a:latin typeface="Arial"/>
            </a:endParaRPr>
          </a:p>
        </p:txBody>
      </p:sp>
      <p:sp>
        <p:nvSpPr>
          <p:cNvPr id="506" name="CustomShape 6"/>
          <p:cNvSpPr/>
          <p:nvPr/>
        </p:nvSpPr>
        <p:spPr>
          <a:xfrm>
            <a:off x="405855" y="1412776"/>
            <a:ext cx="4230135" cy="250337"/>
          </a:xfrm>
          <a:prstGeom prst="rect">
            <a:avLst/>
          </a:prstGeom>
          <a:solidFill>
            <a:srgbClr val="ECED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1227" tIns="30613" rIns="61227" bIns="30613">
            <a:spAutoFit/>
          </a:bodyPr>
          <a:lstStyle/>
          <a:p>
            <a:pPr>
              <a:defRPr/>
            </a:pPr>
            <a:r>
              <a:rPr lang="ru-RU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1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2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Countries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, </a:t>
            </a:r>
            <a:r>
              <a:rPr lang="pl-PL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&gt;</a:t>
            </a:r>
            <a:r>
              <a:rPr lang="en-US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50</a:t>
            </a:r>
            <a:r>
              <a:rPr lang="pl-PL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0</a:t>
            </a:r>
            <a:r>
              <a:rPr lang="en-US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participants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,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3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8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Institutions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and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JINR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endParaRPr lang="en-US" sz="1225" spc="-1" dirty="0">
              <a:latin typeface="Arial"/>
            </a:endParaRPr>
          </a:p>
        </p:txBody>
      </p:sp>
      <p:sp>
        <p:nvSpPr>
          <p:cNvPr id="507" name="CustomShape 7"/>
          <p:cNvSpPr/>
          <p:nvPr/>
        </p:nvSpPr>
        <p:spPr>
          <a:xfrm>
            <a:off x="405854" y="1817117"/>
            <a:ext cx="4454178" cy="1123653"/>
          </a:xfrm>
          <a:prstGeom prst="rect">
            <a:avLst/>
          </a:prstGeom>
          <a:solidFill>
            <a:srgbClr val="ECED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1227" tIns="30613" rIns="61227" bIns="30613">
            <a:spAutoFit/>
          </a:bodyPr>
          <a:lstStyle/>
          <a:p>
            <a:pPr>
              <a:defRPr/>
            </a:pPr>
            <a:r>
              <a:rPr lang="en-US" sz="1225" spc="-1" dirty="0">
                <a:solidFill>
                  <a:srgbClr val="000090"/>
                </a:solidFill>
                <a:latin typeface="Arial"/>
                <a:ea typeface="ＭＳ Ｐゴシック"/>
              </a:rPr>
              <a:t>	       </a:t>
            </a:r>
            <a:r>
              <a:rPr lang="en-US" sz="1400" b="1" u="sng" spc="-1" dirty="0">
                <a:solidFill>
                  <a:srgbClr val="000090"/>
                </a:solidFill>
                <a:latin typeface="Arial"/>
                <a:ea typeface="ＭＳ Ｐゴシック"/>
              </a:rPr>
              <a:t>Organization</a:t>
            </a:r>
          </a:p>
          <a:p>
            <a:pPr>
              <a:defRPr/>
            </a:pPr>
            <a:endParaRPr lang="en-US" sz="600" b="1" u="sng" spc="-1" dirty="0">
              <a:solidFill>
                <a:srgbClr val="000090"/>
              </a:solidFill>
              <a:latin typeface="Arial"/>
              <a:ea typeface="ＭＳ Ｐゴシック"/>
            </a:endParaRPr>
          </a:p>
          <a:p>
            <a:pPr>
              <a:defRPr/>
            </a:pP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Acting Spokesperson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: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	   Victor </a:t>
            </a:r>
            <a:r>
              <a:rPr lang="en-US" sz="1225" b="1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Riabov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endParaRPr lang="en-US" sz="1225" b="1" i="1" spc="-1" dirty="0">
              <a:solidFill>
                <a:srgbClr val="000090"/>
              </a:solidFill>
              <a:latin typeface="Arial"/>
              <a:ea typeface="ＭＳ Ｐゴシック"/>
            </a:endParaRPr>
          </a:p>
          <a:p>
            <a:pPr>
              <a:defRPr/>
            </a:pP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Deputy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Spokespersons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: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spc="-1" dirty="0">
                <a:latin typeface="Arial"/>
              </a:rPr>
              <a:t>	  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Zebo Tang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, </a:t>
            </a:r>
            <a:r>
              <a:rPr lang="en-US" sz="1225" b="1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Arkadiy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b="1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Taranenko</a:t>
            </a:r>
            <a:endParaRPr lang="en-US" sz="1225" spc="-1" dirty="0">
              <a:latin typeface="Arial"/>
            </a:endParaRPr>
          </a:p>
          <a:p>
            <a:pPr>
              <a:defRPr/>
            </a:pP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Inst</a:t>
            </a:r>
            <a:r>
              <a:rPr lang="en-US" sz="1225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itutional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Board C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hair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: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	   Alejandro Ayala</a:t>
            </a:r>
            <a:endParaRPr lang="en-US" sz="1225" spc="-1" dirty="0">
              <a:latin typeface="Arial"/>
            </a:endParaRPr>
          </a:p>
          <a:p>
            <a:pPr>
              <a:defRPr/>
            </a:pP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Project Manager: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	  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Slava Golovatyuk</a:t>
            </a:r>
            <a:endParaRPr lang="en-US" sz="1225" spc="-1" dirty="0">
              <a:latin typeface="Arial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" y="0"/>
            <a:ext cx="9143998" cy="6595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34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3" name="Straight Arrow Connector 5"/>
          <p:cNvCxnSpPr/>
          <p:nvPr/>
        </p:nvCxnSpPr>
        <p:spPr>
          <a:xfrm flipV="1">
            <a:off x="1813393" y="169879"/>
            <a:ext cx="1092200" cy="609600"/>
          </a:xfrm>
          <a:prstGeom prst="straightConnector1">
            <a:avLst/>
          </a:prstGeom>
          <a:ln>
            <a:noFil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stomShape 1"/>
          <p:cNvSpPr/>
          <p:nvPr/>
        </p:nvSpPr>
        <p:spPr>
          <a:xfrm>
            <a:off x="1" y="116632"/>
            <a:ext cx="9143998" cy="3809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34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ulti-</a:t>
            </a:r>
            <a:r>
              <a:rPr lang="en-US" sz="34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urpose </a:t>
            </a:r>
            <a:r>
              <a:rPr lang="en-US" sz="34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etector (MPD) Collaboration</a:t>
            </a:r>
            <a:endParaRPr lang="en-US" sz="34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stomShape 6"/>
          <p:cNvSpPr/>
          <p:nvPr/>
        </p:nvSpPr>
        <p:spPr>
          <a:xfrm>
            <a:off x="3139858" y="826588"/>
            <a:ext cx="5597742" cy="438850"/>
          </a:xfrm>
          <a:prstGeom prst="rect">
            <a:avLst/>
          </a:prstGeom>
          <a:solidFill>
            <a:srgbClr val="ECED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1227" tIns="30613" rIns="61227" bIns="30613">
            <a:spAutoFit/>
          </a:bodyPr>
          <a:lstStyle/>
          <a:p>
            <a:pPr algn="ctr">
              <a:defRPr/>
            </a:pP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MPD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International Collaboration was established in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2018 </a:t>
            </a:r>
          </a:p>
          <a:p>
            <a:pPr algn="ctr">
              <a:defRPr/>
            </a:pP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to construct, commission and operate the detector</a:t>
            </a:r>
            <a:endParaRPr lang="en-US" sz="1225" spc="-1" dirty="0">
              <a:latin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86518" y="1448950"/>
            <a:ext cx="3605962" cy="3150855"/>
          </a:xfrm>
          <a:prstGeom prst="rect">
            <a:avLst/>
          </a:prstGeom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803" y="5934050"/>
            <a:ext cx="1787665" cy="879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3201851-E154-438B-B982-5A60AE78E0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25" y="843457"/>
            <a:ext cx="1979685" cy="40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4693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21256</TotalTime>
  <Words>424</Words>
  <Application>Microsoft Office PowerPoint</Application>
  <PresentationFormat>Экран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Symbol</vt:lpstr>
      <vt:lpstr>Times New Roman</vt:lpstr>
      <vt:lpstr>Default Design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of leptonic and hadronic decays of  and  mesons at RHIC by PHENIX.</dc:title>
  <dc:creator>VR</dc:creator>
  <cp:lastModifiedBy>Natalia Molokanova</cp:lastModifiedBy>
  <cp:revision>1306</cp:revision>
  <cp:lastPrinted>2022-04-22T08:56:21Z</cp:lastPrinted>
  <dcterms:created xsi:type="dcterms:W3CDTF">2006-11-10T13:00:45Z</dcterms:created>
  <dcterms:modified xsi:type="dcterms:W3CDTF">2025-06-02T05:32:14Z</dcterms:modified>
</cp:coreProperties>
</file>