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0" r:id="rId2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33CC33"/>
    <a:srgbClr val="66FF33"/>
    <a:srgbClr val="009900"/>
    <a:srgbClr val="990099"/>
    <a:srgbClr val="FFFFFF"/>
    <a:srgbClr val="0000FF"/>
    <a:srgbClr val="FFFF00"/>
    <a:srgbClr val="FF33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46" autoAdjust="0"/>
  </p:normalViewPr>
  <p:slideViewPr>
    <p:cSldViewPr>
      <p:cViewPr varScale="1">
        <p:scale>
          <a:sx n="98" d="100"/>
          <a:sy n="98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2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AB6E9F1-63B8-4395-862C-41442373140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5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0481795-BEC2-4D02-AF40-DF7C3D85021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1324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7E1B4A-1D44-4CA4-A46B-1527CCB03E5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86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45951-D715-4F6C-845B-FDB952CD732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5215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5C3E19-8AD1-4204-BAE4-FCE2135C0FB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92579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107950" y="6597650"/>
            <a:ext cx="8567738" cy="2079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666163" y="6524625"/>
            <a:ext cx="442912" cy="207963"/>
          </a:xfrm>
        </p:spPr>
        <p:txBody>
          <a:bodyPr/>
          <a:lstStyle>
            <a:lvl1pPr>
              <a:defRPr/>
            </a:lvl1pPr>
          </a:lstStyle>
          <a:p>
            <a:fld id="{82639E04-2AD2-4BD6-88A9-8FAE3709739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154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651503-CDFC-49D8-9D7A-966927550EB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2591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4F8AFE-7A31-4E48-B187-23373253B1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45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74889-6CD6-419A-AD1C-C730CFB4F1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4460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2F4B2F-61D0-4DA8-BDC8-4CB59B6E5ED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1370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A49C41-EAD9-4881-B2DE-9C3C012EB15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904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4F5ED-7DA9-45DB-9F76-BD4CE138C7B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191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6AEF9-0300-445C-A001-2A8D54CA500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7072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D3A38E-4130-4757-BF1F-0A4657A547C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2139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597650"/>
            <a:ext cx="85677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66163" y="6524625"/>
            <a:ext cx="442912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EEED0-4870-4F46-8D9C-BB14B409F9E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3"/>
          <p:cNvSpPr/>
          <p:nvPr/>
        </p:nvSpPr>
        <p:spPr>
          <a:xfrm>
            <a:off x="395535" y="2923482"/>
            <a:ext cx="4240454" cy="3764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>
              <a:defRPr/>
            </a:pPr>
            <a:r>
              <a:rPr lang="pl-PL" sz="1000" b="1" i="1" spc="-1" dirty="0">
                <a:solidFill>
                  <a:srgbClr val="0000FF"/>
                </a:solidFill>
                <a:ea typeface="ＭＳ Ｐゴシック"/>
              </a:rPr>
              <a:t>Joint Institute for Nuclear </a:t>
            </a:r>
            <a:r>
              <a:rPr lang="pl-PL" sz="1000" b="1" i="1" spc="-1" dirty="0" smtClean="0">
                <a:solidFill>
                  <a:srgbClr val="0000FF"/>
                </a:solidFill>
                <a:ea typeface="ＭＳ Ｐゴシック"/>
              </a:rPr>
              <a:t>Research</a:t>
            </a:r>
            <a:r>
              <a:rPr lang="en-US" sz="1000" b="1" i="1" spc="-1" dirty="0" smtClean="0">
                <a:solidFill>
                  <a:srgbClr val="0000FF"/>
                </a:solidFill>
                <a:ea typeface="ＭＳ Ｐゴシック"/>
              </a:rPr>
              <a:t>, Dubna</a:t>
            </a:r>
            <a:r>
              <a:rPr lang="pl-PL" sz="952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00" i="1" spc="-1" dirty="0" err="1" smtClean="0">
                <a:solidFill>
                  <a:srgbClr val="000090"/>
                </a:solidFill>
                <a:ea typeface="ＭＳ Ｐゴシック"/>
              </a:rPr>
              <a:t>A.Alikhanyan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National Lab of Armenia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Yerevan,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 Armenia</a:t>
            </a:r>
            <a:r>
              <a:rPr lang="pl-PL" sz="900" b="1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b="1" i="1" spc="-1" dirty="0" smtClean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00" i="1" spc="-1" dirty="0" smtClean="0">
                <a:solidFill>
                  <a:srgbClr val="000090"/>
                </a:solidFill>
              </a:rPr>
              <a:t>SSI “Joint </a:t>
            </a:r>
            <a:r>
              <a:rPr lang="en-US" sz="900" i="1" spc="-1" dirty="0">
                <a:solidFill>
                  <a:srgbClr val="000090"/>
                </a:solidFill>
              </a:rPr>
              <a:t>Institute for Energy and Nuclear Research – </a:t>
            </a:r>
            <a:r>
              <a:rPr lang="en-US" sz="900" i="1" spc="-1" dirty="0" err="1">
                <a:solidFill>
                  <a:srgbClr val="000090"/>
                </a:solidFill>
              </a:rPr>
              <a:t>Sosny</a:t>
            </a:r>
            <a:r>
              <a:rPr lang="en-US" sz="900" i="1" spc="-1" dirty="0">
                <a:solidFill>
                  <a:srgbClr val="000090"/>
                </a:solidFill>
              </a:rPr>
              <a:t>” of the National Academy of Sciences of Belarus, Minsk, </a:t>
            </a:r>
            <a:r>
              <a:rPr lang="en-US" sz="900" b="1" i="1" spc="-1" dirty="0" smtClean="0">
                <a:solidFill>
                  <a:srgbClr val="000090"/>
                </a:solidFill>
              </a:rPr>
              <a:t>Belarus</a:t>
            </a:r>
            <a:endParaRPr lang="en-US" sz="900" b="1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University of Plovdiv,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Bulgaria;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Tsinghua University, Beijing,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University of Science and Technology of China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Hefei,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Huzhou University, 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Huzhou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Institute of Nuclear and Applied Physics, CAS, Shanghai,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Central China Normal University,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Shandong University, Shandong,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00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University of Chinese Academy of Sciences, Beijing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University of South China,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Three Gorges University,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Institute of Modern Physics of CAS, Lanzhou,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Tbilisi State University, Tbilisi,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Georgia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Institute of Physics and Technology, Almaty, </a:t>
            </a:r>
            <a:r>
              <a:rPr lang="en-US" sz="900" b="1" i="1" spc="-1" dirty="0" smtClean="0">
                <a:solidFill>
                  <a:srgbClr val="000090"/>
                </a:solidFill>
                <a:ea typeface="ＭＳ Ｐゴシック"/>
              </a:rPr>
              <a:t>Kazakhstan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b="1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s-ES" sz="900" i="1" spc="-1" dirty="0">
                <a:solidFill>
                  <a:srgbClr val="000090"/>
                </a:solidFill>
                <a:ea typeface="ＭＳ Ｐゴシック"/>
              </a:rPr>
              <a:t>Benemérita Universidad Autónoma de Puebla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s-ES" sz="900" i="1" spc="-1" dirty="0">
                <a:solidFill>
                  <a:srgbClr val="000090"/>
                </a:solidFill>
                <a:ea typeface="ＭＳ Ｐゴシック"/>
              </a:rPr>
              <a:t>Centro de Investigación y de Estudios Avanzados,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Instituto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de Ciencias Nucleares, UNAM,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Universidad Autónoma de Sinaloa,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s-ES" sz="900" i="1" spc="-1" dirty="0" smtClean="0">
                <a:solidFill>
                  <a:srgbClr val="000090"/>
                </a:solidFill>
                <a:ea typeface="ＭＳ Ｐゴシック"/>
              </a:rPr>
              <a:t>Universidad </a:t>
            </a:r>
            <a:r>
              <a:rPr lang="es-ES" sz="900" i="1" spc="-1" dirty="0">
                <a:solidFill>
                  <a:srgbClr val="000090"/>
                </a:solidFill>
                <a:ea typeface="ＭＳ Ｐゴシック"/>
              </a:rPr>
              <a:t>Autónoma Metropolitana,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Universidad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de Colima,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Universidad de Sonora,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Mexico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s-ES" sz="900" i="1" dirty="0">
                <a:solidFill>
                  <a:srgbClr val="000090"/>
                </a:solidFill>
              </a:rPr>
              <a:t>Universidad Michoacana de San Nicolás de Hidalgo</a:t>
            </a:r>
            <a:r>
              <a:rPr lang="en-US" sz="900" i="1" dirty="0">
                <a:solidFill>
                  <a:srgbClr val="000090"/>
                </a:solidFill>
              </a:rPr>
              <a:t>, </a:t>
            </a:r>
            <a:r>
              <a:rPr lang="en-US" sz="900" b="1" i="1" dirty="0" smtClean="0">
                <a:solidFill>
                  <a:srgbClr val="000090"/>
                </a:solidFill>
              </a:rPr>
              <a:t>Mexico</a:t>
            </a:r>
            <a:endParaRPr lang="en-US" sz="900" i="1" spc="-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Institute of Applied Physics, Chisinev,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Moldova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; </a:t>
            </a:r>
          </a:p>
          <a:p>
            <a:pPr>
              <a:defRPr/>
            </a:pP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Institute of Physics and Technology, </a:t>
            </a:r>
            <a:r>
              <a:rPr lang="en-US" sz="900" b="1" i="1" spc="-1" dirty="0">
                <a:solidFill>
                  <a:srgbClr val="000090"/>
                </a:solidFill>
                <a:ea typeface="ＭＳ Ｐゴシック"/>
              </a:rPr>
              <a:t>Mongolia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ru-RU" sz="900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4510311" y="4778390"/>
            <a:ext cx="4454178" cy="19629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Belgorod National Research University,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en-US" sz="900" i="1" spc="-1" dirty="0" err="1">
                <a:solidFill>
                  <a:srgbClr val="000090"/>
                </a:solidFill>
                <a:ea typeface="ＭＳ Ｐゴシック"/>
              </a:rPr>
              <a:t>D.V.Skobeltsyn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 Institute of Nuclear Physics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00" i="1" spc="-1" dirty="0">
                <a:solidFill>
                  <a:srgbClr val="000090"/>
                </a:solidFill>
              </a:rPr>
              <a:t>High School of Economics University, Moscow,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Institute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for Nuclear Research of the 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RAS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Moscow,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Moscow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Institute of 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Physics 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and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Technology, </a:t>
            </a:r>
            <a:r>
              <a:rPr lang="pl-PL" sz="900" b="1" i="1" spc="-1" dirty="0" smtClean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en-US" sz="900" b="1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</a:p>
          <a:p>
            <a:pPr algn="r">
              <a:defRPr/>
            </a:pP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National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Research Nuclear University </a:t>
            </a:r>
            <a:r>
              <a:rPr lang="en-US" sz="900" i="1" spc="-1" dirty="0" err="1" smtClean="0">
                <a:solidFill>
                  <a:srgbClr val="000090"/>
                </a:solidFill>
                <a:ea typeface="ＭＳ Ｐゴシック"/>
              </a:rPr>
              <a:t>MEPhI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Moscow,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National Research Center "</a:t>
            </a:r>
            <a:r>
              <a:rPr lang="en-US" sz="900" i="1" spc="-1" dirty="0" err="1" smtClean="0">
                <a:solidFill>
                  <a:srgbClr val="000090"/>
                </a:solidFill>
                <a:ea typeface="ＭＳ Ｐゴシック"/>
              </a:rPr>
              <a:t>Kurchatov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 Institute"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b="1" i="1" spc="-1" dirty="0" smtClean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en-US" sz="900" b="1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</a:p>
          <a:p>
            <a:pPr algn="r"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North Osetian State University,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 smtClean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Peter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the Great St. Petersburg Polytechnic University Saint Petersburg, </a:t>
            </a:r>
            <a:r>
              <a:rPr lang="en-US" sz="900" b="1" i="1" spc="-1" dirty="0" smtClean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b="1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Petersburg Nuclear Physics Institute, Gatchina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, Russia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Plekhanov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Russian University of Economics, Moscow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S</a:t>
            </a:r>
            <a:r>
              <a:rPr lang="en-US" sz="900" i="1" spc="-1" dirty="0" err="1" smtClean="0">
                <a:solidFill>
                  <a:srgbClr val="000090"/>
                </a:solidFill>
                <a:ea typeface="ＭＳ Ｐゴシック"/>
              </a:rPr>
              <a:t>aint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Petersburg 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State University, </a:t>
            </a:r>
            <a:r>
              <a:rPr lang="pl-PL" sz="900" b="1" i="1" spc="-1" dirty="0" smtClean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00" i="1" spc="-1" dirty="0" smtClean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en-US" sz="900" i="1" spc="-1" dirty="0" err="1" smtClean="0">
                <a:solidFill>
                  <a:srgbClr val="000090"/>
                </a:solidFill>
                <a:ea typeface="ＭＳ Ｐゴシック"/>
              </a:rPr>
              <a:t>Vinča</a:t>
            </a:r>
            <a:r>
              <a:rPr lang="en-US" sz="900" i="1" spc="-1" dirty="0" smtClean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Institute of Nuclear Sciences</a:t>
            </a:r>
            <a:r>
              <a:rPr lang="pl-PL" sz="900" b="1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00" b="1" i="1" spc="-1" dirty="0">
                <a:solidFill>
                  <a:srgbClr val="000090"/>
                </a:solidFill>
                <a:ea typeface="ＭＳ Ｐゴシック"/>
              </a:rPr>
              <a:t>Serbia</a:t>
            </a:r>
            <a:r>
              <a:rPr lang="pl-PL" sz="900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00" spc="-1" dirty="0">
              <a:solidFill>
                <a:srgbClr val="000090"/>
              </a:solidFill>
            </a:endParaRPr>
          </a:p>
          <a:p>
            <a:pPr algn="r">
              <a:defRPr/>
            </a:pPr>
            <a:r>
              <a:rPr lang="en-US" sz="900" i="1" spc="-1" dirty="0" err="1">
                <a:solidFill>
                  <a:srgbClr val="000090"/>
                </a:solidFill>
                <a:ea typeface="ＭＳ Ｐゴシック"/>
              </a:rPr>
              <a:t>Pavol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00" i="1" spc="-1" dirty="0" err="1">
                <a:solidFill>
                  <a:srgbClr val="000090"/>
                </a:solidFill>
                <a:ea typeface="ＭＳ Ｐゴシック"/>
              </a:rPr>
              <a:t>Jozef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00" i="1" spc="-1" dirty="0" err="1">
                <a:solidFill>
                  <a:srgbClr val="000090"/>
                </a:solidFill>
                <a:ea typeface="ＭＳ Ｐゴシック"/>
              </a:rPr>
              <a:t>Šafárik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 University, </a:t>
            </a:r>
            <a:r>
              <a:rPr lang="en-US" sz="900" i="1" spc="-1" dirty="0" err="1">
                <a:solidFill>
                  <a:srgbClr val="000090"/>
                </a:solidFill>
                <a:ea typeface="ＭＳ Ｐゴシック"/>
              </a:rPr>
              <a:t>Košice</a:t>
            </a:r>
            <a:r>
              <a:rPr lang="en-US" sz="900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00" b="1" i="1" spc="-1" dirty="0">
                <a:solidFill>
                  <a:srgbClr val="000090"/>
                </a:solidFill>
                <a:ea typeface="ＭＳ Ｐゴシック"/>
              </a:rPr>
              <a:t>Slovakia</a:t>
            </a:r>
          </a:p>
          <a:p>
            <a:pPr algn="r">
              <a:defRPr/>
            </a:pPr>
            <a:endParaRPr lang="en-US" sz="900" spc="-1" dirty="0">
              <a:solidFill>
                <a:srgbClr val="000090"/>
              </a:solidFill>
            </a:endParaRPr>
          </a:p>
        </p:txBody>
      </p:sp>
      <p:sp>
        <p:nvSpPr>
          <p:cNvPr id="504" name="CustomShape 5"/>
          <p:cNvSpPr/>
          <p:nvPr/>
        </p:nvSpPr>
        <p:spPr>
          <a:xfrm>
            <a:off x="5682141" y="964825"/>
            <a:ext cx="3272602" cy="9108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6" name="CustomShape 6"/>
          <p:cNvSpPr/>
          <p:nvPr/>
        </p:nvSpPr>
        <p:spPr>
          <a:xfrm>
            <a:off x="405855" y="1378463"/>
            <a:ext cx="4230135" cy="250337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ru-RU" sz="1225" b="1" i="1" spc="-1" dirty="0" smtClean="0">
                <a:solidFill>
                  <a:srgbClr val="000090"/>
                </a:solidFill>
                <a:latin typeface="Arial"/>
                <a:ea typeface="ＭＳ Ｐゴシック"/>
              </a:rPr>
              <a:t>1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2</a:t>
            </a:r>
            <a:r>
              <a:rPr lang="pl-PL" sz="1225" b="1" i="1" spc="-1" dirty="0" smtClean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Countries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&gt;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50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0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participants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 smtClean="0">
                <a:solidFill>
                  <a:srgbClr val="000090"/>
                </a:solidFill>
                <a:latin typeface="Arial"/>
                <a:ea typeface="ＭＳ Ｐゴシック"/>
              </a:rPr>
              <a:t>3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9</a:t>
            </a:r>
            <a:r>
              <a:rPr lang="pl-PL" sz="1225" i="1" spc="-1" dirty="0" smtClean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Institutes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and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JINR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spc="-1" dirty="0">
              <a:latin typeface="Arial"/>
            </a:endParaRPr>
          </a:p>
        </p:txBody>
      </p:sp>
      <p:sp>
        <p:nvSpPr>
          <p:cNvPr id="507" name="CustomShape 7"/>
          <p:cNvSpPr/>
          <p:nvPr/>
        </p:nvSpPr>
        <p:spPr>
          <a:xfrm>
            <a:off x="405854" y="1700808"/>
            <a:ext cx="4454178" cy="1123653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en-US" sz="1225" spc="-1" dirty="0">
                <a:solidFill>
                  <a:srgbClr val="000090"/>
                </a:solidFill>
                <a:latin typeface="Arial"/>
                <a:ea typeface="ＭＳ Ｐゴシック"/>
              </a:rPr>
              <a:t>	       </a:t>
            </a:r>
            <a:r>
              <a:rPr lang="en-US" sz="1400" b="1" u="sng" spc="-1" dirty="0">
                <a:solidFill>
                  <a:srgbClr val="000090"/>
                </a:solidFill>
                <a:latin typeface="Arial"/>
                <a:ea typeface="ＭＳ Ｐゴシック"/>
              </a:rPr>
              <a:t>Organization</a:t>
            </a:r>
          </a:p>
          <a:p>
            <a:pPr>
              <a:defRPr/>
            </a:pPr>
            <a:endParaRPr lang="en-US" sz="600" b="1" u="sng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Acting Spokesperson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Victor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Riabov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b="1" i="1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Deputy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Spokespersons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spc="-1" dirty="0">
                <a:latin typeface="Arial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Zebo Tang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Arkadiy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Taranenko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</a:t>
            </a:r>
            <a:r>
              <a:rPr lang="en-US" sz="1225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itutional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Board C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hair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Alejandro Ayala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Project Manager: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Slava Golovatyuk</a:t>
            </a:r>
            <a:endParaRPr lang="en-US" sz="1225" spc="-1" dirty="0">
              <a:latin typeface="Arial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" y="0"/>
            <a:ext cx="9143998" cy="659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3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3" name="Straight Arrow Connector 5"/>
          <p:cNvCxnSpPr/>
          <p:nvPr/>
        </p:nvCxnSpPr>
        <p:spPr>
          <a:xfrm flipV="1">
            <a:off x="1813393" y="169879"/>
            <a:ext cx="1092200" cy="609600"/>
          </a:xfrm>
          <a:prstGeom prst="straightConnector1">
            <a:avLst/>
          </a:prstGeom>
          <a:ln>
            <a:noFil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stomShape 1"/>
          <p:cNvSpPr/>
          <p:nvPr/>
        </p:nvSpPr>
        <p:spPr>
          <a:xfrm>
            <a:off x="1" y="116632"/>
            <a:ext cx="9143998" cy="3809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ulti-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urpose 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etector (MPD) Collaboration</a:t>
            </a:r>
            <a:endParaRPr lang="en-US" sz="34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stomShape 6"/>
          <p:cNvSpPr/>
          <p:nvPr/>
        </p:nvSpPr>
        <p:spPr>
          <a:xfrm>
            <a:off x="3139858" y="826588"/>
            <a:ext cx="5597742" cy="438850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 algn="ctr">
              <a:defRPr/>
            </a:pP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MPD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International Collaboration was established in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2018 </a:t>
            </a:r>
          </a:p>
          <a:p>
            <a:pPr algn="ctr"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to construct, commission and operate the detector</a:t>
            </a:r>
            <a:endParaRPr lang="en-US" sz="1225" spc="-1" dirty="0"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8737600" y="6605413"/>
            <a:ext cx="442912" cy="207963"/>
          </a:xfrm>
        </p:spPr>
        <p:txBody>
          <a:bodyPr/>
          <a:lstStyle/>
          <a:p>
            <a:endParaRPr lang="en-US" alt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32040" y="1448950"/>
            <a:ext cx="3605962" cy="3150855"/>
          </a:xfrm>
          <a:prstGeom prst="rect">
            <a:avLst/>
          </a:prstGeom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006058"/>
            <a:ext cx="1787665" cy="87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3201851-E154-438B-B982-5A60AE78E0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5" y="843457"/>
            <a:ext cx="1979685" cy="40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4693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21360</TotalTime>
  <Words>398</Words>
  <Application>Microsoft Office PowerPoint</Application>
  <PresentationFormat>Экран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Times New Roman</vt:lpstr>
      <vt:lpstr>Default Design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leptonic and hadronic decays of  and  mesons at RHIC by PHENIX.</dc:title>
  <dc:creator>VR</dc:creator>
  <cp:lastModifiedBy>molokan</cp:lastModifiedBy>
  <cp:revision>1315</cp:revision>
  <cp:lastPrinted>2022-04-22T08:56:21Z</cp:lastPrinted>
  <dcterms:created xsi:type="dcterms:W3CDTF">2006-11-10T13:00:45Z</dcterms:created>
  <dcterms:modified xsi:type="dcterms:W3CDTF">2024-11-01T09:44:28Z</dcterms:modified>
</cp:coreProperties>
</file>